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319" r:id="rId3"/>
    <p:sldId id="264" r:id="rId4"/>
    <p:sldId id="267" r:id="rId5"/>
    <p:sldId id="322" r:id="rId6"/>
    <p:sldId id="323" r:id="rId7"/>
    <p:sldId id="268" r:id="rId8"/>
    <p:sldId id="271" r:id="rId9"/>
    <p:sldId id="318" r:id="rId10"/>
    <p:sldId id="265" r:id="rId11"/>
    <p:sldId id="262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isa Simirenko" initials="" lastIdx="1" clrIdx="0"/>
  <p:cmAuthor id="1" name="Ernst Oberortner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9B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>
        <p:scale>
          <a:sx n="125" d="100"/>
          <a:sy n="125" d="100"/>
        </p:scale>
        <p:origin x="-1048" y="-168"/>
      </p:cViewPr>
      <p:guideLst>
        <p:guide orient="horz" pos="2160"/>
        <p:guide orient="horz" pos="722"/>
        <p:guide orient="horz" pos="3860"/>
        <p:guide orient="horz" pos="867"/>
        <p:guide pos="2880"/>
        <p:guide pos="285"/>
        <p:guide pos="547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interSettings" Target="printerSettings/printerSettings1.bin"/><Relationship Id="rId16" Type="http://schemas.openxmlformats.org/officeDocument/2006/relationships/commentAuthors" Target="commentAuthors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F474BA-705F-B947-B09C-D11455596335}" type="datetimeFigureOut">
              <a:rPr lang="en-US" smtClean="0"/>
              <a:pPr/>
              <a:t>6/7/18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FE26B1-9BE1-1243-977A-BACC2DC920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777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FADF51-6CD6-CA46-8FBF-468A3E79074D}" type="datetimeFigureOut">
              <a:rPr lang="en-US" smtClean="0"/>
              <a:pPr/>
              <a:t>6/7/18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2C6E44-40CB-0E4C-AF9C-A21045C5F5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2869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2C6E44-40CB-0E4C-AF9C-A21045C5F50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3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 descr="ppt_cover_art_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5783263" cy="15716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300" y="2905125"/>
            <a:ext cx="5338173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5300" y="5335592"/>
            <a:ext cx="4376809" cy="79215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 descr="JGI_logo_UF_RG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00" y="939983"/>
            <a:ext cx="5121785" cy="8660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44F7D-9AAC-394B-8846-E4B87C82A680}" type="datetime1">
              <a:rPr lang="en-US" smtClean="0"/>
              <a:pPr/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6362"/>
            <a:ext cx="8229600" cy="4749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9ECFC-F19A-6941-8599-9107C5B88818}" type="datetime1">
              <a:rPr lang="en-US" smtClean="0"/>
              <a:pPr/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2438" y="1281113"/>
            <a:ext cx="8237537" cy="1588"/>
          </a:xfrm>
          <a:prstGeom prst="line">
            <a:avLst/>
          </a:prstGeom>
          <a:ln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838200"/>
            <a:ext cx="8229600" cy="342900"/>
          </a:xfrm>
        </p:spPr>
        <p:txBody>
          <a:bodyPr/>
          <a:lstStyle>
            <a:lvl1pPr>
              <a:buFontTx/>
              <a:buNone/>
              <a:defRPr sz="2000" b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6364"/>
            <a:ext cx="3200400" cy="4749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6199" y="1376364"/>
            <a:ext cx="4800600" cy="4749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0A0D4-BB04-864F-8C54-41CB4105AC4B}" type="datetime1">
              <a:rPr lang="en-US" smtClean="0"/>
              <a:pPr/>
              <a:t>6/7/18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6364"/>
            <a:ext cx="4800600" cy="4749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9575" y="1376364"/>
            <a:ext cx="3200400" cy="4749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C5976-8BD1-6348-B676-29BEDA7E7BE3}" type="datetime1">
              <a:rPr lang="en-US" smtClean="0"/>
              <a:pPr/>
              <a:t>6/7/18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A2E40-6CED-F041-A3E9-444DF7D65DEC}" type="datetime1">
              <a:rPr lang="en-US" smtClean="0"/>
              <a:pPr/>
              <a:t>6/7/18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4AA52-BE8C-5A42-93C5-E04636BDB864}" type="datetime1">
              <a:rPr lang="en-US" smtClean="0"/>
              <a:pPr/>
              <a:t>6/7/18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96875" y="1600200"/>
            <a:ext cx="8369173" cy="4340225"/>
          </a:xfrm>
        </p:spPr>
        <p:txBody>
          <a:bodyPr/>
          <a:lstStyle>
            <a:lvl1pPr marL="0" indent="0">
              <a:buFont typeface="Arial"/>
              <a:buNone/>
              <a:defRPr/>
            </a:lvl1pPr>
            <a:lvl2pPr marL="283464" indent="-283464"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Placeholder 21"/>
          <p:cNvSpPr>
            <a:spLocks noGrp="1"/>
          </p:cNvSpPr>
          <p:nvPr>
            <p:ph type="title"/>
          </p:nvPr>
        </p:nvSpPr>
        <p:spPr bwMode="auto">
          <a:xfrm>
            <a:off x="358776" y="228600"/>
            <a:ext cx="6619874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437D17-C153-DE45-AA2D-CF344CE3C36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503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800100"/>
          </a:xfrm>
          <a:prstGeom prst="rect">
            <a:avLst/>
          </a:prstGeom>
          <a:solidFill>
            <a:srgbClr val="44687D"/>
          </a:solidFill>
          <a:ln w="100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7086600" cy="800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6176"/>
            <a:ext cx="8229600" cy="4979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9716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588CA185-0C45-F145-A221-D3032A92A0CB}" type="datetime1">
              <a:rPr lang="en-US" smtClean="0"/>
              <a:pPr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13912" y="6356350"/>
            <a:ext cx="56298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05460" y="6356350"/>
            <a:ext cx="581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7BDDD3E-B192-BC47-90B1-888D524BFD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754813"/>
            <a:ext cx="9144000" cy="10318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>
            <a:off x="7543800" y="228600"/>
            <a:ext cx="1600200" cy="685800"/>
          </a:xfrm>
          <a:custGeom>
            <a:avLst/>
            <a:gdLst>
              <a:gd name="connsiteX0" fmla="*/ 0 w 2222500"/>
              <a:gd name="connsiteY0" fmla="*/ 1110996 h 1110996"/>
              <a:gd name="connsiteX1" fmla="*/ 277749 w 2222500"/>
              <a:gd name="connsiteY1" fmla="*/ 0 h 1110996"/>
              <a:gd name="connsiteX2" fmla="*/ 2222500 w 2222500"/>
              <a:gd name="connsiteY2" fmla="*/ 0 h 1110996"/>
              <a:gd name="connsiteX3" fmla="*/ 1944751 w 2222500"/>
              <a:gd name="connsiteY3" fmla="*/ 1110996 h 1110996"/>
              <a:gd name="connsiteX4" fmla="*/ 0 w 2222500"/>
              <a:gd name="connsiteY4" fmla="*/ 1110996 h 1110996"/>
              <a:gd name="connsiteX0" fmla="*/ 0 w 2266950"/>
              <a:gd name="connsiteY0" fmla="*/ 1110996 h 1110996"/>
              <a:gd name="connsiteX1" fmla="*/ 277749 w 2266950"/>
              <a:gd name="connsiteY1" fmla="*/ 0 h 1110996"/>
              <a:gd name="connsiteX2" fmla="*/ 2222500 w 2266950"/>
              <a:gd name="connsiteY2" fmla="*/ 0 h 1110996"/>
              <a:gd name="connsiteX3" fmla="*/ 1944751 w 2266950"/>
              <a:gd name="connsiteY3" fmla="*/ 1110996 h 1110996"/>
              <a:gd name="connsiteX4" fmla="*/ 2266950 w 2266950"/>
              <a:gd name="connsiteY4" fmla="*/ 1110996 h 1110996"/>
              <a:gd name="connsiteX5" fmla="*/ 0 w 2266950"/>
              <a:gd name="connsiteY5" fmla="*/ 1110996 h 1110996"/>
              <a:gd name="connsiteX0" fmla="*/ 0 w 2266950"/>
              <a:gd name="connsiteY0" fmla="*/ 1110996 h 1110996"/>
              <a:gd name="connsiteX1" fmla="*/ 277749 w 2266950"/>
              <a:gd name="connsiteY1" fmla="*/ 0 h 1110996"/>
              <a:gd name="connsiteX2" fmla="*/ 2222500 w 2266950"/>
              <a:gd name="connsiteY2" fmla="*/ 0 h 1110996"/>
              <a:gd name="connsiteX3" fmla="*/ 2203450 w 2266950"/>
              <a:gd name="connsiteY3" fmla="*/ 1092200 h 1110996"/>
              <a:gd name="connsiteX4" fmla="*/ 1944751 w 2266950"/>
              <a:gd name="connsiteY4" fmla="*/ 1110996 h 1110996"/>
              <a:gd name="connsiteX5" fmla="*/ 2266950 w 2266950"/>
              <a:gd name="connsiteY5" fmla="*/ 1110996 h 1110996"/>
              <a:gd name="connsiteX6" fmla="*/ 0 w 2266950"/>
              <a:gd name="connsiteY6" fmla="*/ 1110996 h 1110996"/>
              <a:gd name="connsiteX0" fmla="*/ 0 w 2266950"/>
              <a:gd name="connsiteY0" fmla="*/ 1110996 h 1110996"/>
              <a:gd name="connsiteX1" fmla="*/ 277749 w 2266950"/>
              <a:gd name="connsiteY1" fmla="*/ 0 h 1110996"/>
              <a:gd name="connsiteX2" fmla="*/ 2222500 w 2266950"/>
              <a:gd name="connsiteY2" fmla="*/ 0 h 1110996"/>
              <a:gd name="connsiteX3" fmla="*/ 2203450 w 2266950"/>
              <a:gd name="connsiteY3" fmla="*/ 1092200 h 1110996"/>
              <a:gd name="connsiteX4" fmla="*/ 1944751 w 2266950"/>
              <a:gd name="connsiteY4" fmla="*/ 1110996 h 1110996"/>
              <a:gd name="connsiteX5" fmla="*/ 2266950 w 2266950"/>
              <a:gd name="connsiteY5" fmla="*/ 1110996 h 1110996"/>
              <a:gd name="connsiteX6" fmla="*/ 0 w 2266950"/>
              <a:gd name="connsiteY6" fmla="*/ 1110996 h 1110996"/>
              <a:gd name="connsiteX0" fmla="*/ 0 w 2266950"/>
              <a:gd name="connsiteY0" fmla="*/ 1110996 h 1110996"/>
              <a:gd name="connsiteX1" fmla="*/ 277749 w 2266950"/>
              <a:gd name="connsiteY1" fmla="*/ 0 h 1110996"/>
              <a:gd name="connsiteX2" fmla="*/ 2222500 w 2266950"/>
              <a:gd name="connsiteY2" fmla="*/ 0 h 1110996"/>
              <a:gd name="connsiteX3" fmla="*/ 2203450 w 2266950"/>
              <a:gd name="connsiteY3" fmla="*/ 1092200 h 1110996"/>
              <a:gd name="connsiteX4" fmla="*/ 2203450 w 2266950"/>
              <a:gd name="connsiteY4" fmla="*/ 1094063 h 1110996"/>
              <a:gd name="connsiteX5" fmla="*/ 1944751 w 2266950"/>
              <a:gd name="connsiteY5" fmla="*/ 1110996 h 1110996"/>
              <a:gd name="connsiteX6" fmla="*/ 2266950 w 2266950"/>
              <a:gd name="connsiteY6" fmla="*/ 1110996 h 1110996"/>
              <a:gd name="connsiteX7" fmla="*/ 0 w 2266950"/>
              <a:gd name="connsiteY7" fmla="*/ 1110996 h 1110996"/>
              <a:gd name="connsiteX0" fmla="*/ 0 w 2266950"/>
              <a:gd name="connsiteY0" fmla="*/ 1110996 h 1288175"/>
              <a:gd name="connsiteX1" fmla="*/ 277749 w 2266950"/>
              <a:gd name="connsiteY1" fmla="*/ 0 h 1288175"/>
              <a:gd name="connsiteX2" fmla="*/ 2222500 w 2266950"/>
              <a:gd name="connsiteY2" fmla="*/ 0 h 1288175"/>
              <a:gd name="connsiteX3" fmla="*/ 2203450 w 2266950"/>
              <a:gd name="connsiteY3" fmla="*/ 1092200 h 1288175"/>
              <a:gd name="connsiteX4" fmla="*/ 2203450 w 2266950"/>
              <a:gd name="connsiteY4" fmla="*/ 1094063 h 1288175"/>
              <a:gd name="connsiteX5" fmla="*/ 1944751 w 2266950"/>
              <a:gd name="connsiteY5" fmla="*/ 1110996 h 1288175"/>
              <a:gd name="connsiteX6" fmla="*/ 2266950 w 2266950"/>
              <a:gd name="connsiteY6" fmla="*/ 1110996 h 1288175"/>
              <a:gd name="connsiteX7" fmla="*/ 0 w 2266950"/>
              <a:gd name="connsiteY7" fmla="*/ 1110996 h 1288175"/>
              <a:gd name="connsiteX0" fmla="*/ 0 w 2266950"/>
              <a:gd name="connsiteY0" fmla="*/ 1110996 h 1288175"/>
              <a:gd name="connsiteX1" fmla="*/ 277749 w 2266950"/>
              <a:gd name="connsiteY1" fmla="*/ 0 h 1288175"/>
              <a:gd name="connsiteX2" fmla="*/ 2222500 w 2266950"/>
              <a:gd name="connsiteY2" fmla="*/ 0 h 1288175"/>
              <a:gd name="connsiteX3" fmla="*/ 2203450 w 2266950"/>
              <a:gd name="connsiteY3" fmla="*/ 1092200 h 1288175"/>
              <a:gd name="connsiteX4" fmla="*/ 2203450 w 2266950"/>
              <a:gd name="connsiteY4" fmla="*/ 1094063 h 1288175"/>
              <a:gd name="connsiteX5" fmla="*/ 1944751 w 2266950"/>
              <a:gd name="connsiteY5" fmla="*/ 1110996 h 1288175"/>
              <a:gd name="connsiteX6" fmla="*/ 2266950 w 2266950"/>
              <a:gd name="connsiteY6" fmla="*/ 1110996 h 1288175"/>
              <a:gd name="connsiteX7" fmla="*/ 0 w 2266950"/>
              <a:gd name="connsiteY7" fmla="*/ 1110996 h 1288175"/>
              <a:gd name="connsiteX0" fmla="*/ 0 w 2266950"/>
              <a:gd name="connsiteY0" fmla="*/ 1110996 h 1277366"/>
              <a:gd name="connsiteX1" fmla="*/ 277749 w 2266950"/>
              <a:gd name="connsiteY1" fmla="*/ 0 h 1277366"/>
              <a:gd name="connsiteX2" fmla="*/ 2222500 w 2266950"/>
              <a:gd name="connsiteY2" fmla="*/ 0 h 1277366"/>
              <a:gd name="connsiteX3" fmla="*/ 2203450 w 2266950"/>
              <a:gd name="connsiteY3" fmla="*/ 1092200 h 1277366"/>
              <a:gd name="connsiteX4" fmla="*/ 1944751 w 2266950"/>
              <a:gd name="connsiteY4" fmla="*/ 1110996 h 1277366"/>
              <a:gd name="connsiteX5" fmla="*/ 2266950 w 2266950"/>
              <a:gd name="connsiteY5" fmla="*/ 1110996 h 1277366"/>
              <a:gd name="connsiteX6" fmla="*/ 0 w 2266950"/>
              <a:gd name="connsiteY6" fmla="*/ 1110996 h 1277366"/>
              <a:gd name="connsiteX0" fmla="*/ 0 w 2266950"/>
              <a:gd name="connsiteY0" fmla="*/ 1110996 h 1110996"/>
              <a:gd name="connsiteX1" fmla="*/ 277749 w 2266950"/>
              <a:gd name="connsiteY1" fmla="*/ 0 h 1110996"/>
              <a:gd name="connsiteX2" fmla="*/ 2222500 w 2266950"/>
              <a:gd name="connsiteY2" fmla="*/ 0 h 1110996"/>
              <a:gd name="connsiteX3" fmla="*/ 1944751 w 2266950"/>
              <a:gd name="connsiteY3" fmla="*/ 1110996 h 1110996"/>
              <a:gd name="connsiteX4" fmla="*/ 2266950 w 2266950"/>
              <a:gd name="connsiteY4" fmla="*/ 1110996 h 1110996"/>
              <a:gd name="connsiteX5" fmla="*/ 0 w 2266950"/>
              <a:gd name="connsiteY5" fmla="*/ 1110996 h 1110996"/>
              <a:gd name="connsiteX0" fmla="*/ 0 w 2266950"/>
              <a:gd name="connsiteY0" fmla="*/ 1110996 h 1110996"/>
              <a:gd name="connsiteX1" fmla="*/ 277749 w 2266950"/>
              <a:gd name="connsiteY1" fmla="*/ 0 h 1110996"/>
              <a:gd name="connsiteX2" fmla="*/ 2222500 w 2266950"/>
              <a:gd name="connsiteY2" fmla="*/ 0 h 1110996"/>
              <a:gd name="connsiteX3" fmla="*/ 1944751 w 2266950"/>
              <a:gd name="connsiteY3" fmla="*/ 1110996 h 1110996"/>
              <a:gd name="connsiteX4" fmla="*/ 2266950 w 2266950"/>
              <a:gd name="connsiteY4" fmla="*/ 1110996 h 1110996"/>
              <a:gd name="connsiteX5" fmla="*/ 2152650 w 2266950"/>
              <a:gd name="connsiteY5" fmla="*/ 1106763 h 1110996"/>
              <a:gd name="connsiteX6" fmla="*/ 0 w 2266950"/>
              <a:gd name="connsiteY6" fmla="*/ 1110996 h 1110996"/>
              <a:gd name="connsiteX0" fmla="*/ 0 w 2266950"/>
              <a:gd name="connsiteY0" fmla="*/ 1113367 h 1113367"/>
              <a:gd name="connsiteX1" fmla="*/ 277749 w 2266950"/>
              <a:gd name="connsiteY1" fmla="*/ 2371 h 1113367"/>
              <a:gd name="connsiteX2" fmla="*/ 2222500 w 2266950"/>
              <a:gd name="connsiteY2" fmla="*/ 2371 h 1113367"/>
              <a:gd name="connsiteX3" fmla="*/ 2034116 w 2266950"/>
              <a:gd name="connsiteY3" fmla="*/ 0 h 1113367"/>
              <a:gd name="connsiteX4" fmla="*/ 1944751 w 2266950"/>
              <a:gd name="connsiteY4" fmla="*/ 1113367 h 1113367"/>
              <a:gd name="connsiteX5" fmla="*/ 2266950 w 2266950"/>
              <a:gd name="connsiteY5" fmla="*/ 1113367 h 1113367"/>
              <a:gd name="connsiteX6" fmla="*/ 2152650 w 2266950"/>
              <a:gd name="connsiteY6" fmla="*/ 1109134 h 1113367"/>
              <a:gd name="connsiteX7" fmla="*/ 0 w 2266950"/>
              <a:gd name="connsiteY7" fmla="*/ 1113367 h 1113367"/>
              <a:gd name="connsiteX0" fmla="*/ 0 w 2266950"/>
              <a:gd name="connsiteY0" fmla="*/ 1113367 h 1113367"/>
              <a:gd name="connsiteX1" fmla="*/ 277749 w 2266950"/>
              <a:gd name="connsiteY1" fmla="*/ 2371 h 1113367"/>
              <a:gd name="connsiteX2" fmla="*/ 2222500 w 2266950"/>
              <a:gd name="connsiteY2" fmla="*/ 2371 h 1113367"/>
              <a:gd name="connsiteX3" fmla="*/ 2034116 w 2266950"/>
              <a:gd name="connsiteY3" fmla="*/ 0 h 1113367"/>
              <a:gd name="connsiteX4" fmla="*/ 1953683 w 2266950"/>
              <a:gd name="connsiteY4" fmla="*/ 1 h 1113367"/>
              <a:gd name="connsiteX5" fmla="*/ 1944751 w 2266950"/>
              <a:gd name="connsiteY5" fmla="*/ 1113367 h 1113367"/>
              <a:gd name="connsiteX6" fmla="*/ 2266950 w 2266950"/>
              <a:gd name="connsiteY6" fmla="*/ 1113367 h 1113367"/>
              <a:gd name="connsiteX7" fmla="*/ 2152650 w 2266950"/>
              <a:gd name="connsiteY7" fmla="*/ 1109134 h 1113367"/>
              <a:gd name="connsiteX8" fmla="*/ 0 w 2266950"/>
              <a:gd name="connsiteY8" fmla="*/ 1113367 h 1113367"/>
              <a:gd name="connsiteX0" fmla="*/ 0 w 2222500"/>
              <a:gd name="connsiteY0" fmla="*/ 1113367 h 1113367"/>
              <a:gd name="connsiteX1" fmla="*/ 277749 w 2222500"/>
              <a:gd name="connsiteY1" fmla="*/ 2371 h 1113367"/>
              <a:gd name="connsiteX2" fmla="*/ 2222500 w 2222500"/>
              <a:gd name="connsiteY2" fmla="*/ 2371 h 1113367"/>
              <a:gd name="connsiteX3" fmla="*/ 2034116 w 2222500"/>
              <a:gd name="connsiteY3" fmla="*/ 0 h 1113367"/>
              <a:gd name="connsiteX4" fmla="*/ 1953683 w 2222500"/>
              <a:gd name="connsiteY4" fmla="*/ 1 h 1113367"/>
              <a:gd name="connsiteX5" fmla="*/ 1944751 w 2222500"/>
              <a:gd name="connsiteY5" fmla="*/ 1113367 h 1113367"/>
              <a:gd name="connsiteX6" fmla="*/ 2152650 w 2222500"/>
              <a:gd name="connsiteY6" fmla="*/ 1109134 h 1113367"/>
              <a:gd name="connsiteX7" fmla="*/ 0 w 2222500"/>
              <a:gd name="connsiteY7" fmla="*/ 1113367 h 1113367"/>
              <a:gd name="connsiteX0" fmla="*/ 0 w 2222500"/>
              <a:gd name="connsiteY0" fmla="*/ 1113367 h 1113367"/>
              <a:gd name="connsiteX1" fmla="*/ 277749 w 2222500"/>
              <a:gd name="connsiteY1" fmla="*/ 2371 h 1113367"/>
              <a:gd name="connsiteX2" fmla="*/ 2222500 w 2222500"/>
              <a:gd name="connsiteY2" fmla="*/ 2371 h 1113367"/>
              <a:gd name="connsiteX3" fmla="*/ 2034116 w 2222500"/>
              <a:gd name="connsiteY3" fmla="*/ 0 h 1113367"/>
              <a:gd name="connsiteX4" fmla="*/ 1953683 w 2222500"/>
              <a:gd name="connsiteY4" fmla="*/ 1 h 1113367"/>
              <a:gd name="connsiteX5" fmla="*/ 1944751 w 2222500"/>
              <a:gd name="connsiteY5" fmla="*/ 1113367 h 1113367"/>
              <a:gd name="connsiteX6" fmla="*/ 0 w 2222500"/>
              <a:gd name="connsiteY6" fmla="*/ 1113367 h 1113367"/>
              <a:gd name="connsiteX0" fmla="*/ 0 w 2034116"/>
              <a:gd name="connsiteY0" fmla="*/ 1113367 h 1113367"/>
              <a:gd name="connsiteX1" fmla="*/ 277749 w 2034116"/>
              <a:gd name="connsiteY1" fmla="*/ 2371 h 1113367"/>
              <a:gd name="connsiteX2" fmla="*/ 2034116 w 2034116"/>
              <a:gd name="connsiteY2" fmla="*/ 0 h 1113367"/>
              <a:gd name="connsiteX3" fmla="*/ 1953683 w 2034116"/>
              <a:gd name="connsiteY3" fmla="*/ 1 h 1113367"/>
              <a:gd name="connsiteX4" fmla="*/ 1944751 w 2034116"/>
              <a:gd name="connsiteY4" fmla="*/ 1113367 h 1113367"/>
              <a:gd name="connsiteX5" fmla="*/ 0 w 2034116"/>
              <a:gd name="connsiteY5" fmla="*/ 1113367 h 1113367"/>
              <a:gd name="connsiteX0" fmla="*/ 0 w 1953683"/>
              <a:gd name="connsiteY0" fmla="*/ 1113366 h 1113366"/>
              <a:gd name="connsiteX1" fmla="*/ 277749 w 1953683"/>
              <a:gd name="connsiteY1" fmla="*/ 2370 h 1113366"/>
              <a:gd name="connsiteX2" fmla="*/ 1953683 w 1953683"/>
              <a:gd name="connsiteY2" fmla="*/ 0 h 1113366"/>
              <a:gd name="connsiteX3" fmla="*/ 1944751 w 1953683"/>
              <a:gd name="connsiteY3" fmla="*/ 1113366 h 1113366"/>
              <a:gd name="connsiteX4" fmla="*/ 0 w 1953683"/>
              <a:gd name="connsiteY4" fmla="*/ 1113366 h 111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3683" h="1113366">
                <a:moveTo>
                  <a:pt x="0" y="1113366"/>
                </a:moveTo>
                <a:lnTo>
                  <a:pt x="277749" y="2370"/>
                </a:lnTo>
                <a:lnTo>
                  <a:pt x="1953683" y="0"/>
                </a:lnTo>
                <a:cubicBezTo>
                  <a:pt x="1950706" y="371122"/>
                  <a:pt x="1947728" y="742244"/>
                  <a:pt x="1944751" y="1113366"/>
                </a:cubicBezTo>
                <a:lnTo>
                  <a:pt x="0" y="1113366"/>
                </a:lnTo>
                <a:close/>
              </a:path>
            </a:pathLst>
          </a:custGeom>
          <a:solidFill>
            <a:sysClr val="window" lastClr="FFFFFF"/>
          </a:solidFill>
          <a:ln w="100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5" name="Picture 14" descr="JGI_logo_stacked_RGB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338" y="287338"/>
            <a:ext cx="11303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2" r:id="rId4"/>
    <p:sldLayoutId id="2147483657" r:id="rId5"/>
    <p:sldLayoutId id="2147483654" r:id="rId6"/>
    <p:sldLayoutId id="2147483655" r:id="rId7"/>
    <p:sldLayoutId id="2147483658" r:id="rId8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Arial"/>
        <a:buChar char="•"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2"/>
        </a:buClr>
        <a:buFont typeface="Lucida Grande"/>
        <a:buChar char="-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984" y="5811520"/>
            <a:ext cx="5084980" cy="892658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b="1" u="sng" dirty="0" smtClean="0"/>
              <a:t>Ernst Oberortner</a:t>
            </a:r>
          </a:p>
          <a:p>
            <a:pPr algn="ctr"/>
            <a:r>
              <a:rPr lang="en-US" b="1" dirty="0" err="1" smtClean="0">
                <a:solidFill>
                  <a:srgbClr val="000090"/>
                </a:solidFill>
                <a:effectLst/>
              </a:rPr>
              <a:t>eoberortner@lbl.gov</a:t>
            </a:r>
            <a:endParaRPr lang="en-US" b="1" dirty="0"/>
          </a:p>
          <a:p>
            <a:pPr algn="ctr"/>
            <a:r>
              <a:rPr lang="en-US" b="1" dirty="0" smtClean="0"/>
              <a:t>June 07</a:t>
            </a:r>
            <a:r>
              <a:rPr lang="en-US" b="1" baseline="30000" dirty="0" smtClean="0"/>
              <a:t>th</a:t>
            </a:r>
            <a:r>
              <a:rPr lang="en-US" b="1" dirty="0" smtClean="0"/>
              <a:t>, 2018</a:t>
            </a:r>
            <a:endParaRPr lang="en-US" b="1" dirty="0"/>
          </a:p>
        </p:txBody>
      </p:sp>
      <p:pic>
        <p:nvPicPr>
          <p:cNvPr id="5" name="Picture 4" descr="Screen Shot 2016-08-23 at 7.18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87" y="2654332"/>
            <a:ext cx="5100375" cy="22951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9136" y="4949502"/>
            <a:ext cx="5092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solidFill>
                  <a:srgbClr val="000090"/>
                </a:solidFill>
              </a:rPr>
              <a:t>https://</a:t>
            </a:r>
            <a:r>
              <a:rPr lang="en-US" sz="2400" b="1" u="sng" dirty="0" err="1">
                <a:solidFill>
                  <a:srgbClr val="000090"/>
                </a:solidFill>
              </a:rPr>
              <a:t>boost.jgi.doe.gov</a:t>
            </a:r>
            <a:endParaRPr lang="en-US" sz="2400" b="1" u="sng" dirty="0">
              <a:solidFill>
                <a:srgbClr val="00009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5" y="0"/>
            <a:ext cx="7496385" cy="800100"/>
          </a:xfrm>
        </p:spPr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pic>
        <p:nvPicPr>
          <p:cNvPr id="4" name="Picture 3" descr="SynBio_group.T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97" y="1252802"/>
            <a:ext cx="6190825" cy="4336624"/>
          </a:xfrm>
          <a:prstGeom prst="rect">
            <a:avLst/>
          </a:prstGeom>
        </p:spPr>
      </p:pic>
      <p:sp>
        <p:nvSpPr>
          <p:cNvPr id="18" name="Oval 17"/>
          <p:cNvSpPr>
            <a:spLocks/>
          </p:cNvSpPr>
          <p:nvPr/>
        </p:nvSpPr>
        <p:spPr>
          <a:xfrm>
            <a:off x="7870072" y="2652808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610745" y="3605700"/>
            <a:ext cx="14330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Nathan J. </a:t>
            </a:r>
            <a:r>
              <a:rPr lang="en-US" sz="1200" b="1" dirty="0" err="1" smtClean="0"/>
              <a:t>Hillson</a:t>
            </a:r>
            <a:endParaRPr lang="en-US" sz="1200" b="1" dirty="0" smtClean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b="18865"/>
          <a:stretch/>
        </p:blipFill>
        <p:spPr>
          <a:xfrm>
            <a:off x="7781943" y="2561368"/>
            <a:ext cx="1090658" cy="109728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Oval 20"/>
          <p:cNvSpPr>
            <a:spLocks/>
          </p:cNvSpPr>
          <p:nvPr/>
        </p:nvSpPr>
        <p:spPr>
          <a:xfrm>
            <a:off x="7870072" y="1154208"/>
            <a:ext cx="914400" cy="9144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613513" y="2107100"/>
            <a:ext cx="1427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err="1" smtClean="0"/>
              <a:t>Yasuo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Yoshikuni</a:t>
            </a:r>
            <a:endParaRPr lang="en-US" sz="1200" b="1" dirty="0" smtClean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/>
          <a:srcRect b="18579"/>
          <a:stretch/>
        </p:blipFill>
        <p:spPr>
          <a:xfrm>
            <a:off x="7786016" y="1067340"/>
            <a:ext cx="1082513" cy="108813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7" name="TextBox 26"/>
          <p:cNvSpPr txBox="1"/>
          <p:nvPr/>
        </p:nvSpPr>
        <p:spPr>
          <a:xfrm>
            <a:off x="47415" y="883469"/>
            <a:ext cx="749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>
                <a:solidFill>
                  <a:srgbClr val="0000FF"/>
                </a:solidFill>
              </a:rPr>
              <a:t>DNA Synthesis Group</a:t>
            </a:r>
            <a:endParaRPr lang="en-US" b="1" u="sng" dirty="0">
              <a:solidFill>
                <a:srgbClr val="0000FF"/>
              </a:solidFill>
            </a:endParaRPr>
          </a:p>
        </p:txBody>
      </p:sp>
      <p:pic>
        <p:nvPicPr>
          <p:cNvPr id="3" name="Picture 2" descr="doe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723" y="5852000"/>
            <a:ext cx="3159760" cy="794359"/>
          </a:xfrm>
          <a:prstGeom prst="rect">
            <a:avLst/>
          </a:prstGeom>
        </p:spPr>
      </p:pic>
      <p:pic>
        <p:nvPicPr>
          <p:cNvPr id="5" name="Picture 4" descr="jgi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4" y="5880991"/>
            <a:ext cx="1361440" cy="736376"/>
          </a:xfrm>
          <a:prstGeom prst="rect">
            <a:avLst/>
          </a:prstGeom>
        </p:spPr>
      </p:pic>
      <p:pic>
        <p:nvPicPr>
          <p:cNvPr id="6" name="Picture 5" descr="lbnl-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282" y="5820904"/>
            <a:ext cx="1373916" cy="856551"/>
          </a:xfrm>
          <a:prstGeom prst="rect">
            <a:avLst/>
          </a:prstGeom>
        </p:spPr>
      </p:pic>
      <p:pic>
        <p:nvPicPr>
          <p:cNvPr id="7" name="Picture 6" descr="nersc-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97" y="5804129"/>
            <a:ext cx="1324643" cy="89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977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5523005"/>
            <a:ext cx="9143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Ernst Oberortner</a:t>
            </a:r>
          </a:p>
          <a:p>
            <a:pPr algn="ctr"/>
            <a:r>
              <a:rPr lang="en-US" sz="2400" b="1" u="sng" dirty="0" err="1" smtClean="0">
                <a:solidFill>
                  <a:srgbClr val="0000FF"/>
                </a:solidFill>
              </a:rPr>
              <a:t>eoberortner@lbl.gov</a:t>
            </a:r>
            <a:endParaRPr lang="en-US" sz="2400" b="1" u="sng" dirty="0">
              <a:solidFill>
                <a:srgbClr val="0000FF"/>
              </a:solidFill>
            </a:endParaRPr>
          </a:p>
        </p:txBody>
      </p:sp>
      <p:pic>
        <p:nvPicPr>
          <p:cNvPr id="8" name="Picture 7" descr="thank-you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946" y="2034475"/>
            <a:ext cx="3258107" cy="32557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" y="940845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 smtClean="0"/>
              <a:t>Job Opening:</a:t>
            </a:r>
            <a:r>
              <a:rPr lang="en-US" sz="2000" b="1" dirty="0" smtClean="0"/>
              <a:t> DNA </a:t>
            </a:r>
            <a:r>
              <a:rPr lang="en-US" sz="2000" b="1" dirty="0" smtClean="0"/>
              <a:t>Synthesis Lead</a:t>
            </a:r>
          </a:p>
          <a:p>
            <a:pPr algn="ctr"/>
            <a:r>
              <a:rPr lang="en-US" sz="2000" b="1" u="sng" dirty="0">
                <a:solidFill>
                  <a:srgbClr val="0000FF"/>
                </a:solidFill>
              </a:rPr>
              <a:t>https://</a:t>
            </a:r>
            <a:r>
              <a:rPr lang="en-US" sz="2000" b="1" u="sng" dirty="0" err="1">
                <a:solidFill>
                  <a:srgbClr val="0000FF"/>
                </a:solidFill>
              </a:rPr>
              <a:t>lbl.referrals.selectminds.com</a:t>
            </a:r>
            <a:r>
              <a:rPr lang="en-US" sz="2000" b="1" u="sng" dirty="0">
                <a:solidFill>
                  <a:srgbClr val="0000FF"/>
                </a:solidFill>
              </a:rPr>
              <a:t>/jobs/dna-synthesis-lead-849</a:t>
            </a:r>
            <a:endParaRPr lang="en-US" sz="2000" b="1" u="sn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181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0100"/>
          </a:xfrm>
        </p:spPr>
        <p:txBody>
          <a:bodyPr/>
          <a:lstStyle/>
          <a:p>
            <a:r>
              <a:rPr lang="en-US" dirty="0" smtClean="0"/>
              <a:t>Design-to-Build Transition</a:t>
            </a:r>
            <a:endParaRPr lang="en-US" dirty="0"/>
          </a:p>
        </p:txBody>
      </p:sp>
      <p:pic>
        <p:nvPicPr>
          <p:cNvPr id="7" name="Picture 6" descr="gene-clus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98" y="1024557"/>
            <a:ext cx="7846805" cy="804243"/>
          </a:xfrm>
          <a:prstGeom prst="rect">
            <a:avLst/>
          </a:prstGeom>
        </p:spPr>
      </p:pic>
      <p:sp>
        <p:nvSpPr>
          <p:cNvPr id="8" name="Date Placeholder 3"/>
          <p:cNvSpPr txBox="1">
            <a:spLocks/>
          </p:cNvSpPr>
          <p:nvPr/>
        </p:nvSpPr>
        <p:spPr>
          <a:xfrm>
            <a:off x="0" y="6387405"/>
            <a:ext cx="971619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244F7D-9AAC-394B-8846-E4B87C82A680}" type="datetime1">
              <a:rPr lang="en-US" sz="1000" b="1" smtClean="0"/>
              <a:pPr/>
              <a:t>6/7/18</a:t>
            </a:fld>
            <a:endParaRPr lang="en-US" sz="1000" b="1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62661" y="6387405"/>
            <a:ext cx="581339" cy="365125"/>
          </a:xfrm>
        </p:spPr>
        <p:txBody>
          <a:bodyPr anchor="b"/>
          <a:lstStyle/>
          <a:p>
            <a:fld id="{57BDDD3E-B192-BC47-90B1-888D524BFDAD}" type="slidenum">
              <a:rPr lang="en-US" sz="1000" b="1" smtClean="0"/>
              <a:pPr/>
              <a:t>2</a:t>
            </a:fld>
            <a:endParaRPr lang="en-US" sz="1000" b="1" dirty="0"/>
          </a:p>
        </p:txBody>
      </p:sp>
      <p:pic>
        <p:nvPicPr>
          <p:cNvPr id="10" name="Picture 9" descr="tube-305147_960_7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960" y="5107245"/>
            <a:ext cx="640080" cy="128016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4561840" y="2042160"/>
            <a:ext cx="20320" cy="2580640"/>
          </a:xfrm>
          <a:prstGeom prst="straightConnector1">
            <a:avLst/>
          </a:prstGeom>
          <a:ln w="50800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008120" y="3175635"/>
            <a:ext cx="1127760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?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8520" y="883920"/>
            <a:ext cx="742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Designed Construct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858520" y="4746470"/>
            <a:ext cx="742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Physical Construct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54268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1690700" y="2632732"/>
            <a:ext cx="6219775" cy="187863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983814" y="3016400"/>
            <a:ext cx="1322821" cy="136267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Approval by the DOE &amp; JGI Director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426537" y="3016400"/>
            <a:ext cx="1322821" cy="136267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Internal</a:t>
            </a:r>
          </a:p>
          <a:p>
            <a:pPr algn="ctr"/>
            <a:r>
              <a:rPr lang="en-US" sz="1200" b="1" dirty="0" smtClean="0"/>
              <a:t>Review</a:t>
            </a:r>
          </a:p>
          <a:p>
            <a:pPr algn="ctr"/>
            <a:r>
              <a:rPr lang="en-US" sz="1200" dirty="0" smtClean="0"/>
              <a:t>~3 Weeks</a:t>
            </a:r>
            <a:endParaRPr lang="en-US" sz="1200" dirty="0"/>
          </a:p>
        </p:txBody>
      </p:sp>
      <p:sp>
        <p:nvSpPr>
          <p:cNvPr id="11" name="Rounded Rectangle 10"/>
          <p:cNvSpPr/>
          <p:nvPr/>
        </p:nvSpPr>
        <p:spPr>
          <a:xfrm>
            <a:off x="4869260" y="3016400"/>
            <a:ext cx="1322821" cy="136267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Scientific</a:t>
            </a:r>
          </a:p>
          <a:p>
            <a:pPr algn="ctr"/>
            <a:r>
              <a:rPr lang="en-US" sz="1200" b="1" dirty="0" smtClean="0"/>
              <a:t>Review</a:t>
            </a:r>
          </a:p>
          <a:p>
            <a:pPr algn="ctr"/>
            <a:r>
              <a:rPr lang="en-US" sz="1200" dirty="0" smtClean="0"/>
              <a:t>~3 weeks</a:t>
            </a:r>
            <a:endParaRPr lang="en-US" sz="1200" dirty="0"/>
          </a:p>
        </p:txBody>
      </p:sp>
      <p:sp>
        <p:nvSpPr>
          <p:cNvPr id="12" name="Rounded Rectangle 11"/>
          <p:cNvSpPr/>
          <p:nvPr/>
        </p:nvSpPr>
        <p:spPr>
          <a:xfrm>
            <a:off x="6311982" y="3016400"/>
            <a:ext cx="1322821" cy="136267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Technical</a:t>
            </a:r>
          </a:p>
          <a:p>
            <a:pPr algn="ctr"/>
            <a:r>
              <a:rPr lang="en-US" sz="1200" b="1" dirty="0" smtClean="0"/>
              <a:t>Review</a:t>
            </a:r>
          </a:p>
          <a:p>
            <a:pPr algn="ctr"/>
            <a:r>
              <a:rPr lang="en-US" sz="1200" dirty="0" smtClean="0"/>
              <a:t>~3 weeks</a:t>
            </a:r>
            <a:endParaRPr lang="en-US" sz="1200" dirty="0"/>
          </a:p>
        </p:txBody>
      </p:sp>
      <p:cxnSp>
        <p:nvCxnSpPr>
          <p:cNvPr id="14" name="Elbow Connector 13"/>
          <p:cNvCxnSpPr>
            <a:endCxn id="8" idx="3"/>
          </p:cNvCxnSpPr>
          <p:nvPr/>
        </p:nvCxnSpPr>
        <p:spPr>
          <a:xfrm>
            <a:off x="6799300" y="1746335"/>
            <a:ext cx="1111175" cy="1825715"/>
          </a:xfrm>
          <a:prstGeom prst="bentConnector3">
            <a:avLst>
              <a:gd name="adj1" fmla="val 120573"/>
            </a:avLst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33" idx="1"/>
            <a:endCxn id="19" idx="1"/>
          </p:cNvCxnSpPr>
          <p:nvPr/>
        </p:nvCxnSpPr>
        <p:spPr>
          <a:xfrm rot="10800000" flipV="1">
            <a:off x="436539" y="3697735"/>
            <a:ext cx="1" cy="2083122"/>
          </a:xfrm>
          <a:prstGeom prst="bentConnector3">
            <a:avLst>
              <a:gd name="adj1" fmla="val 22860100000"/>
            </a:avLst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1690700" y="4683352"/>
            <a:ext cx="6259459" cy="191113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" name="Rounded Rectangle 18"/>
          <p:cNvSpPr/>
          <p:nvPr/>
        </p:nvSpPr>
        <p:spPr>
          <a:xfrm>
            <a:off x="436538" y="5099522"/>
            <a:ext cx="1090546" cy="136267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Initiation call: Defining the scope of work</a:t>
            </a:r>
            <a:endParaRPr lang="en-US" sz="1200" b="1" dirty="0"/>
          </a:p>
        </p:txBody>
      </p:sp>
      <p:sp>
        <p:nvSpPr>
          <p:cNvPr id="27" name="Rectangle 26"/>
          <p:cNvSpPr/>
          <p:nvPr/>
        </p:nvSpPr>
        <p:spPr>
          <a:xfrm>
            <a:off x="3728212" y="2632732"/>
            <a:ext cx="2429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u="sng" dirty="0" smtClean="0"/>
              <a:t>Review (2-3 months)</a:t>
            </a:r>
            <a:endParaRPr lang="en-US" b="1" u="sng" dirty="0"/>
          </a:p>
        </p:txBody>
      </p:sp>
      <p:sp>
        <p:nvSpPr>
          <p:cNvPr id="28" name="Rectangle 27"/>
          <p:cNvSpPr/>
          <p:nvPr/>
        </p:nvSpPr>
        <p:spPr>
          <a:xfrm>
            <a:off x="4234825" y="4683352"/>
            <a:ext cx="1402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u="sng" dirty="0" smtClean="0"/>
              <a:t>Production</a:t>
            </a:r>
            <a:endParaRPr lang="en-US" b="1" u="sng" dirty="0"/>
          </a:p>
        </p:txBody>
      </p:sp>
      <p:sp>
        <p:nvSpPr>
          <p:cNvPr id="33" name="Rounded Rectangle 32"/>
          <p:cNvSpPr/>
          <p:nvPr/>
        </p:nvSpPr>
        <p:spPr>
          <a:xfrm>
            <a:off x="436539" y="3016400"/>
            <a:ext cx="1090546" cy="136267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User Agreement</a:t>
            </a:r>
            <a:endParaRPr lang="en-US" sz="12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8031788" y="5372956"/>
            <a:ext cx="101822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USERS</a:t>
            </a:r>
          </a:p>
          <a:p>
            <a:pPr algn="ctr"/>
            <a:r>
              <a:rPr lang="en-US" sz="1400" dirty="0" smtClean="0"/>
              <a:t>14 </a:t>
            </a:r>
            <a:r>
              <a:rPr lang="en-US" sz="1400" dirty="0" err="1" smtClean="0"/>
              <a:t>Mbp</a:t>
            </a:r>
            <a:r>
              <a:rPr lang="en-US" sz="1400" dirty="0" smtClean="0"/>
              <a:t>/</a:t>
            </a:r>
            <a:r>
              <a:rPr lang="en-US" sz="1400" dirty="0" err="1" smtClean="0"/>
              <a:t>Yr</a:t>
            </a:r>
            <a:endParaRPr lang="en-US" sz="1400" dirty="0" smtClean="0"/>
          </a:p>
          <a:p>
            <a:pPr algn="ctr"/>
            <a:r>
              <a:rPr lang="en-US" sz="1400" dirty="0"/>
              <a:t>i</a:t>
            </a:r>
            <a:r>
              <a:rPr lang="en-US" sz="1400" dirty="0" smtClean="0"/>
              <a:t>n total</a:t>
            </a:r>
            <a:endParaRPr lang="en-US" sz="1400" dirty="0"/>
          </a:p>
        </p:txBody>
      </p:sp>
      <p:sp>
        <p:nvSpPr>
          <p:cNvPr id="40" name="Right Arrow 39"/>
          <p:cNvSpPr/>
          <p:nvPr/>
        </p:nvSpPr>
        <p:spPr>
          <a:xfrm flipH="1">
            <a:off x="6121478" y="3552207"/>
            <a:ext cx="224874" cy="29105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flipH="1">
            <a:off x="4687277" y="3552208"/>
            <a:ext cx="224874" cy="29105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 flipH="1">
            <a:off x="3271859" y="3552208"/>
            <a:ext cx="224874" cy="29105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 flipH="1">
            <a:off x="1578263" y="3552207"/>
            <a:ext cx="224874" cy="29105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/>
          <p:cNvSpPr/>
          <p:nvPr/>
        </p:nvSpPr>
        <p:spPr>
          <a:xfrm>
            <a:off x="1585270" y="5635330"/>
            <a:ext cx="224874" cy="29105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/>
          <p:cNvSpPr/>
          <p:nvPr/>
        </p:nvSpPr>
        <p:spPr>
          <a:xfrm>
            <a:off x="7849422" y="5635330"/>
            <a:ext cx="224874" cy="29105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ate Placeholder 3"/>
          <p:cNvSpPr txBox="1">
            <a:spLocks/>
          </p:cNvSpPr>
          <p:nvPr/>
        </p:nvSpPr>
        <p:spPr>
          <a:xfrm>
            <a:off x="0" y="6387405"/>
            <a:ext cx="971619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244F7D-9AAC-394B-8846-E4B87C82A680}" type="datetime1">
              <a:rPr lang="en-US" sz="1000" b="1" smtClean="0"/>
              <a:pPr/>
              <a:t>6/7/18</a:t>
            </a:fld>
            <a:endParaRPr lang="en-US" sz="1000" b="1" dirty="0"/>
          </a:p>
        </p:txBody>
      </p:sp>
      <p:sp>
        <p:nvSpPr>
          <p:cNvPr id="5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62661" y="6387405"/>
            <a:ext cx="581339" cy="365125"/>
          </a:xfrm>
        </p:spPr>
        <p:txBody>
          <a:bodyPr anchor="b"/>
          <a:lstStyle/>
          <a:p>
            <a:fld id="{57BDDD3E-B192-BC47-90B1-888D524BFDAD}" type="slidenum">
              <a:rPr lang="en-US" sz="1000" b="1" smtClean="0"/>
              <a:pPr/>
              <a:t>3</a:t>
            </a:fld>
            <a:endParaRPr lang="en-US" sz="1000" b="1" dirty="0"/>
          </a:p>
        </p:txBody>
      </p:sp>
      <p:sp>
        <p:nvSpPr>
          <p:cNvPr id="55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6978650" cy="793788"/>
          </a:xfrm>
        </p:spPr>
        <p:txBody>
          <a:bodyPr>
            <a:noAutofit/>
          </a:bodyPr>
          <a:lstStyle/>
          <a:p>
            <a:r>
              <a:rPr lang="en-US" altLang="ja-JP" sz="2800" dirty="0" smtClean="0">
                <a:latin typeface="Arial (Headings)"/>
                <a:cs typeface="Arial (Headings)"/>
              </a:rPr>
              <a:t>DOE JGI </a:t>
            </a:r>
            <a:r>
              <a:rPr lang="mr-IN" altLang="ja-JP" sz="2800" dirty="0" smtClean="0">
                <a:latin typeface="Arial (Headings)"/>
                <a:cs typeface="Arial (Headings)"/>
              </a:rPr>
              <a:t>–</a:t>
            </a:r>
            <a:r>
              <a:rPr lang="en-US" altLang="ja-JP" sz="2800" dirty="0" smtClean="0">
                <a:latin typeface="Arial (Headings)"/>
                <a:cs typeface="Arial (Headings)"/>
              </a:rPr>
              <a:t> DNA Synthesis</a:t>
            </a:r>
            <a:br>
              <a:rPr lang="en-US" altLang="ja-JP" sz="2800" dirty="0" smtClean="0">
                <a:latin typeface="Arial (Headings)"/>
                <a:cs typeface="Arial (Headings)"/>
              </a:rPr>
            </a:br>
            <a:r>
              <a:rPr lang="en-US" altLang="ja-JP" sz="2800" dirty="0" smtClean="0">
                <a:latin typeface="Arial (Headings)"/>
                <a:cs typeface="Arial (Headings)"/>
              </a:rPr>
              <a:t>Community Science Program (CSP)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3072953" y="5102111"/>
            <a:ext cx="1097280" cy="136267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Construct</a:t>
            </a:r>
          </a:p>
          <a:p>
            <a:pPr algn="ctr"/>
            <a:r>
              <a:rPr lang="en-US" sz="1200" b="1" dirty="0"/>
              <a:t>Design:</a:t>
            </a:r>
          </a:p>
          <a:p>
            <a:pPr algn="ctr"/>
            <a:r>
              <a:rPr lang="en-US" sz="1200" dirty="0" smtClean="0"/>
              <a:t>BOOST,</a:t>
            </a:r>
            <a:endParaRPr lang="en-US" sz="1200" dirty="0"/>
          </a:p>
          <a:p>
            <a:pPr algn="ctr"/>
            <a:r>
              <a:rPr lang="en-US" sz="1200" dirty="0"/>
              <a:t>DIVA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5489497" y="5099522"/>
            <a:ext cx="1097280" cy="136267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Synthesis,</a:t>
            </a:r>
          </a:p>
          <a:p>
            <a:pPr algn="ctr"/>
            <a:r>
              <a:rPr lang="en-US" sz="1200" b="1" dirty="0" smtClean="0"/>
              <a:t>Assembly,</a:t>
            </a:r>
            <a:endParaRPr lang="en-US" sz="1200" b="1" dirty="0"/>
          </a:p>
          <a:p>
            <a:pPr algn="ctr"/>
            <a:r>
              <a:rPr lang="en-US" sz="1200" b="1" dirty="0"/>
              <a:t>QA/QC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6697770" y="5099522"/>
            <a:ext cx="1097280" cy="136267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Transcript </a:t>
            </a:r>
          </a:p>
          <a:p>
            <a:pPr algn="ctr"/>
            <a:r>
              <a:rPr lang="en-US" sz="1200" b="1" dirty="0" smtClean="0"/>
              <a:t>and</a:t>
            </a:r>
          </a:p>
          <a:p>
            <a:pPr algn="ctr"/>
            <a:r>
              <a:rPr lang="en-US" sz="1200" b="1" dirty="0" smtClean="0"/>
              <a:t>Metabolite</a:t>
            </a:r>
          </a:p>
          <a:p>
            <a:pPr algn="ctr"/>
            <a:r>
              <a:rPr lang="en-US" sz="1200" b="1" dirty="0" smtClean="0"/>
              <a:t>Analyses</a:t>
            </a:r>
            <a:endParaRPr lang="en-US" sz="1100" b="1" dirty="0"/>
          </a:p>
        </p:txBody>
      </p:sp>
      <p:sp>
        <p:nvSpPr>
          <p:cNvPr id="58" name="Right Arrow 57"/>
          <p:cNvSpPr/>
          <p:nvPr/>
        </p:nvSpPr>
        <p:spPr>
          <a:xfrm>
            <a:off x="6529836" y="5635330"/>
            <a:ext cx="224874" cy="29105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1864681" y="5099522"/>
            <a:ext cx="1097280" cy="136267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Sequence Data Mining &amp; Analyses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4281225" y="5102111"/>
            <a:ext cx="1097280" cy="136267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Biosafety/</a:t>
            </a:r>
            <a:r>
              <a:rPr lang="en-US" sz="1200" b="1" dirty="0"/>
              <a:t>S</a:t>
            </a:r>
            <a:r>
              <a:rPr lang="en-US" sz="1200" b="1" dirty="0" smtClean="0"/>
              <a:t>ecurity Screening:</a:t>
            </a:r>
          </a:p>
          <a:p>
            <a:pPr algn="ctr"/>
            <a:r>
              <a:rPr lang="en-US" sz="1200" dirty="0" err="1" smtClean="0"/>
              <a:t>BLiSS</a:t>
            </a:r>
            <a:endParaRPr lang="en-US" sz="1200" dirty="0" smtClean="0"/>
          </a:p>
        </p:txBody>
      </p:sp>
      <p:sp>
        <p:nvSpPr>
          <p:cNvPr id="61" name="Right Arrow 60"/>
          <p:cNvSpPr/>
          <p:nvPr/>
        </p:nvSpPr>
        <p:spPr>
          <a:xfrm>
            <a:off x="2905020" y="5635330"/>
            <a:ext cx="224874" cy="29105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Arrow 61"/>
          <p:cNvSpPr/>
          <p:nvPr/>
        </p:nvSpPr>
        <p:spPr>
          <a:xfrm>
            <a:off x="4113292" y="5635330"/>
            <a:ext cx="224874" cy="29105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ight Arrow 62"/>
          <p:cNvSpPr/>
          <p:nvPr/>
        </p:nvSpPr>
        <p:spPr>
          <a:xfrm>
            <a:off x="5321564" y="5635330"/>
            <a:ext cx="224874" cy="29105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hape 161"/>
          <p:cNvSpPr/>
          <p:nvPr/>
        </p:nvSpPr>
        <p:spPr>
          <a:xfrm>
            <a:off x="2235567" y="1071614"/>
            <a:ext cx="4563733" cy="134944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Synthesis call (~500 </a:t>
            </a:r>
            <a:r>
              <a:rPr lang="en-US" sz="1800" b="1" u="sng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Kbp</a:t>
            </a:r>
            <a:r>
              <a:rPr lang="en-US" sz="1800" b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/project)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Biannual CSP: Jan and Jul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Large CSP: Mar (w/ sequencing)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FICUS: Mar (JGI-EMSL)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8328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8" grpId="0" animBg="1"/>
      <p:bldP spid="19" grpId="0" animBg="1"/>
      <p:bldP spid="27" grpId="0"/>
      <p:bldP spid="28" grpId="0"/>
      <p:bldP spid="33" grpId="0" animBg="1"/>
      <p:bldP spid="38" grpId="0"/>
      <p:bldP spid="40" grpId="0" animBg="1"/>
      <p:bldP spid="41" grpId="0" animBg="1"/>
      <p:bldP spid="42" grpId="0" animBg="1"/>
      <p:bldP spid="43" grpId="0" animBg="1"/>
      <p:bldP spid="44" grpId="0" animBg="1"/>
      <p:bldP spid="48" grpId="0" animBg="1"/>
      <p:bldP spid="53" grpId="0" animBg="1"/>
      <p:bldP spid="53" grpId="1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486809" y="969694"/>
            <a:ext cx="2170382" cy="3317071"/>
          </a:xfrm>
          <a:prstGeom prst="rect">
            <a:avLst/>
          </a:prstGeom>
          <a:noFill/>
          <a:ln w="31750">
            <a:solidFill>
              <a:schemeClr val="accent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543800" cy="800100"/>
          </a:xfrm>
        </p:spPr>
        <p:txBody>
          <a:bodyPr>
            <a:normAutofit/>
          </a:bodyPr>
          <a:lstStyle/>
          <a:p>
            <a:r>
              <a:rPr lang="en-US" u="sng" dirty="0" smtClean="0"/>
              <a:t>Workflow:</a:t>
            </a:r>
            <a:r>
              <a:rPr lang="en-US" dirty="0" smtClean="0"/>
              <a:t> Design for Build</a:t>
            </a:r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3486809" y="2161346"/>
            <a:ext cx="2925044" cy="1686349"/>
            <a:chOff x="3486809" y="2161346"/>
            <a:chExt cx="2925044" cy="1686349"/>
          </a:xfrm>
        </p:grpSpPr>
        <p:cxnSp>
          <p:nvCxnSpPr>
            <p:cNvPr id="42" name="Elbow Connector 41"/>
            <p:cNvCxnSpPr>
              <a:endCxn id="27" idx="1"/>
            </p:cNvCxnSpPr>
            <p:nvPr/>
          </p:nvCxnSpPr>
          <p:spPr>
            <a:xfrm rot="16200000" flipV="1">
              <a:off x="3112802" y="2675377"/>
              <a:ext cx="1389030" cy="360968"/>
            </a:xfrm>
            <a:prstGeom prst="bentConnector4">
              <a:avLst>
                <a:gd name="adj1" fmla="val 673"/>
                <a:gd name="adj2" fmla="val 222438"/>
              </a:avLst>
            </a:prstGeom>
            <a:ln w="571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3486809" y="3365710"/>
              <a:ext cx="217038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 smtClean="0"/>
                <a:t>Modify</a:t>
              </a:r>
              <a:endParaRPr lang="en-US" sz="1400" b="1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657191" y="3570696"/>
              <a:ext cx="75466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FF0000"/>
                  </a:solidFill>
                </a:rPr>
                <a:t>YES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5740778" y="3550376"/>
              <a:ext cx="498983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3486809" y="992162"/>
            <a:ext cx="2170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>
                <a:solidFill>
                  <a:schemeClr val="accent1"/>
                </a:solidFill>
              </a:rPr>
              <a:t>DNA Synthesis </a:t>
            </a:r>
          </a:p>
          <a:p>
            <a:pPr algn="ctr"/>
            <a:r>
              <a:rPr lang="en-US" b="1" u="sng" dirty="0" smtClean="0">
                <a:solidFill>
                  <a:schemeClr val="accent1"/>
                </a:solidFill>
              </a:rPr>
              <a:t>Group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397385" y="958872"/>
            <a:ext cx="1495036" cy="3327893"/>
          </a:xfrm>
          <a:prstGeom prst="rect">
            <a:avLst/>
          </a:prstGeom>
          <a:noFill/>
          <a:ln w="31750">
            <a:solidFill>
              <a:schemeClr val="accent2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395767" y="992162"/>
            <a:ext cx="149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>
                <a:solidFill>
                  <a:schemeClr val="accent2"/>
                </a:solidFill>
              </a:rPr>
              <a:t>Vendor</a:t>
            </a:r>
            <a:endParaRPr lang="en-US" b="1" u="sng" dirty="0">
              <a:solidFill>
                <a:schemeClr val="accent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95682" y="992162"/>
            <a:ext cx="149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>
                <a:solidFill>
                  <a:schemeClr val="accent3"/>
                </a:solidFill>
              </a:rPr>
              <a:t>User</a:t>
            </a:r>
            <a:endParaRPr lang="en-US" b="1" u="sng" dirty="0">
              <a:solidFill>
                <a:schemeClr val="accent3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397300" y="958872"/>
            <a:ext cx="1495036" cy="3327893"/>
          </a:xfrm>
          <a:prstGeom prst="rect">
            <a:avLst/>
          </a:prstGeom>
          <a:noFill/>
          <a:ln w="31750">
            <a:solidFill>
              <a:schemeClr val="accent3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3626833" y="1685117"/>
            <a:ext cx="1890335" cy="952458"/>
            <a:chOff x="3626833" y="1685117"/>
            <a:chExt cx="1890335" cy="952458"/>
          </a:xfrm>
        </p:grpSpPr>
        <p:sp>
          <p:nvSpPr>
            <p:cNvPr id="27" name="Rounded Rectangle 26"/>
            <p:cNvSpPr/>
            <p:nvPr/>
          </p:nvSpPr>
          <p:spPr>
            <a:xfrm>
              <a:off x="3626833" y="1685117"/>
              <a:ext cx="1890334" cy="952458"/>
            </a:xfrm>
            <a:prstGeom prst="roundRect">
              <a:avLst/>
            </a:prstGeom>
            <a:noFill/>
            <a:ln w="38100">
              <a:solidFill>
                <a:srgbClr val="B89B1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626833" y="1899736"/>
              <a:ext cx="189033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B89B1F"/>
                  </a:solidFill>
                </a:rPr>
                <a:t>Design</a:t>
              </a:r>
              <a:endParaRPr lang="en-US" sz="2800" b="1" dirty="0">
                <a:solidFill>
                  <a:srgbClr val="B89B1F"/>
                </a:solidFill>
              </a:endParaRPr>
            </a:p>
          </p:txBody>
        </p:sp>
      </p:grpSp>
      <p:sp>
        <p:nvSpPr>
          <p:cNvPr id="30" name="Date Placeholder 3"/>
          <p:cNvSpPr txBox="1">
            <a:spLocks/>
          </p:cNvSpPr>
          <p:nvPr/>
        </p:nvSpPr>
        <p:spPr>
          <a:xfrm>
            <a:off x="0" y="6387405"/>
            <a:ext cx="971619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244F7D-9AAC-394B-8846-E4B87C82A680}" type="datetime1">
              <a:rPr lang="en-US" sz="1000" b="1" smtClean="0"/>
              <a:pPr/>
              <a:t>6/7/18</a:t>
            </a:fld>
            <a:endParaRPr lang="en-US" sz="1000" b="1" dirty="0"/>
          </a:p>
        </p:txBody>
      </p:sp>
      <p:sp>
        <p:nvSpPr>
          <p:cNvPr id="3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62661" y="6387405"/>
            <a:ext cx="581339" cy="365125"/>
          </a:xfrm>
        </p:spPr>
        <p:txBody>
          <a:bodyPr anchor="b"/>
          <a:lstStyle/>
          <a:p>
            <a:fld id="{57BDDD3E-B192-BC47-90B1-888D524BFDAD}" type="slidenum">
              <a:rPr lang="en-US" sz="1000" b="1" smtClean="0"/>
              <a:pPr/>
              <a:t>4</a:t>
            </a:fld>
            <a:endParaRPr lang="en-US" sz="1000" b="1" dirty="0"/>
          </a:p>
        </p:txBody>
      </p:sp>
      <p:grpSp>
        <p:nvGrpSpPr>
          <p:cNvPr id="41" name="Group 40"/>
          <p:cNvGrpSpPr/>
          <p:nvPr/>
        </p:nvGrpSpPr>
        <p:grpSpPr>
          <a:xfrm>
            <a:off x="1401062" y="1434392"/>
            <a:ext cx="2055267" cy="738664"/>
            <a:chOff x="1401062" y="1434392"/>
            <a:chExt cx="2055267" cy="738664"/>
          </a:xfrm>
        </p:grpSpPr>
        <p:cxnSp>
          <p:nvCxnSpPr>
            <p:cNvPr id="35" name="Straight Arrow Connector 34"/>
            <p:cNvCxnSpPr/>
            <p:nvPr/>
          </p:nvCxnSpPr>
          <p:spPr>
            <a:xfrm>
              <a:off x="2957346" y="1823513"/>
              <a:ext cx="498983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1401062" y="1434392"/>
              <a:ext cx="149289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 smtClean="0"/>
                <a:t>Design</a:t>
              </a:r>
            </a:p>
            <a:p>
              <a:pPr algn="ctr"/>
              <a:r>
                <a:rPr lang="en-US" sz="1400" b="1" dirty="0" smtClean="0"/>
                <a:t>Specification,</a:t>
              </a:r>
            </a:p>
            <a:p>
              <a:pPr algn="ctr"/>
              <a:r>
                <a:rPr lang="en-US" sz="1400" b="1" dirty="0" smtClean="0"/>
                <a:t>Sequences</a:t>
              </a:r>
              <a:endParaRPr lang="en-US" sz="1400" b="1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486809" y="2460192"/>
            <a:ext cx="4407230" cy="1834895"/>
            <a:chOff x="3486809" y="2460192"/>
            <a:chExt cx="4407230" cy="1834895"/>
          </a:xfrm>
        </p:grpSpPr>
        <p:sp>
          <p:nvSpPr>
            <p:cNvPr id="5" name="Rectangle 4"/>
            <p:cNvSpPr/>
            <p:nvPr/>
          </p:nvSpPr>
          <p:spPr>
            <a:xfrm>
              <a:off x="3486809" y="2756447"/>
              <a:ext cx="217038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 smtClean="0"/>
                <a:t>Order sequences</a:t>
              </a:r>
              <a:endParaRPr lang="en-US" sz="1400" b="1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395767" y="2756447"/>
              <a:ext cx="14982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 smtClean="0"/>
                <a:t>Verify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6395767" y="3371879"/>
              <a:ext cx="14982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 smtClean="0"/>
                <a:t>Complex?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5810834" y="2941113"/>
              <a:ext cx="498983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7144903" y="3023224"/>
              <a:ext cx="0" cy="38965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4572000" y="2460192"/>
              <a:ext cx="0" cy="38965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6395767" y="3987310"/>
              <a:ext cx="14982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 smtClean="0"/>
                <a:t>Synthesis</a:t>
              </a:r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>
              <a:off x="7144903" y="3638656"/>
              <a:ext cx="0" cy="389655"/>
            </a:xfrm>
            <a:prstGeom prst="straightConnector1">
              <a:avLst/>
            </a:prstGeom>
            <a:ln w="57150">
              <a:solidFill>
                <a:srgbClr val="008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7141488" y="3638656"/>
              <a:ext cx="50899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008000"/>
                  </a:solidFill>
                </a:rPr>
                <a:t>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1915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486809" y="969694"/>
            <a:ext cx="2170382" cy="3317071"/>
          </a:xfrm>
          <a:prstGeom prst="rect">
            <a:avLst/>
          </a:prstGeom>
          <a:noFill/>
          <a:ln w="31750">
            <a:solidFill>
              <a:schemeClr val="accent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543800" cy="800100"/>
          </a:xfrm>
        </p:spPr>
        <p:txBody>
          <a:bodyPr>
            <a:normAutofit fontScale="90000"/>
          </a:bodyPr>
          <a:lstStyle/>
          <a:p>
            <a:r>
              <a:rPr lang="en-US" u="sng" dirty="0" smtClean="0"/>
              <a:t>Workflow:</a:t>
            </a:r>
            <a:r>
              <a:rPr lang="en-US" dirty="0" smtClean="0"/>
              <a:t> Design for Build</a:t>
            </a:r>
            <a:br>
              <a:rPr lang="en-US" dirty="0" smtClean="0"/>
            </a:br>
            <a:r>
              <a:rPr lang="en-US" dirty="0" smtClean="0"/>
              <a:t>Problems</a:t>
            </a:r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3486809" y="2161346"/>
            <a:ext cx="2925044" cy="1686349"/>
            <a:chOff x="3486809" y="2161346"/>
            <a:chExt cx="2925044" cy="1686349"/>
          </a:xfrm>
        </p:grpSpPr>
        <p:cxnSp>
          <p:nvCxnSpPr>
            <p:cNvPr id="42" name="Elbow Connector 41"/>
            <p:cNvCxnSpPr>
              <a:endCxn id="27" idx="1"/>
            </p:cNvCxnSpPr>
            <p:nvPr/>
          </p:nvCxnSpPr>
          <p:spPr>
            <a:xfrm rot="16200000" flipV="1">
              <a:off x="3112802" y="2675377"/>
              <a:ext cx="1389030" cy="360968"/>
            </a:xfrm>
            <a:prstGeom prst="bentConnector4">
              <a:avLst>
                <a:gd name="adj1" fmla="val 673"/>
                <a:gd name="adj2" fmla="val 222438"/>
              </a:avLst>
            </a:prstGeom>
            <a:ln w="571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3486809" y="3365710"/>
              <a:ext cx="217038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 smtClean="0"/>
                <a:t>Modify</a:t>
              </a:r>
              <a:endParaRPr lang="en-US" sz="1400" b="1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657191" y="3570696"/>
              <a:ext cx="75466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FF0000"/>
                  </a:solidFill>
                </a:rPr>
                <a:t>YES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5740778" y="3550376"/>
              <a:ext cx="498983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3486809" y="992162"/>
            <a:ext cx="2170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>
                <a:solidFill>
                  <a:schemeClr val="accent1"/>
                </a:solidFill>
              </a:rPr>
              <a:t>DNA Synthesis </a:t>
            </a:r>
          </a:p>
          <a:p>
            <a:pPr algn="ctr"/>
            <a:r>
              <a:rPr lang="en-US" b="1" u="sng" dirty="0" smtClean="0">
                <a:solidFill>
                  <a:schemeClr val="accent1"/>
                </a:solidFill>
              </a:rPr>
              <a:t>Group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397385" y="958872"/>
            <a:ext cx="1495036" cy="3327893"/>
          </a:xfrm>
          <a:prstGeom prst="rect">
            <a:avLst/>
          </a:prstGeom>
          <a:noFill/>
          <a:ln w="31750">
            <a:solidFill>
              <a:schemeClr val="accent2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395767" y="992162"/>
            <a:ext cx="149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>
                <a:solidFill>
                  <a:schemeClr val="accent2"/>
                </a:solidFill>
              </a:rPr>
              <a:t>Vendor</a:t>
            </a:r>
            <a:endParaRPr lang="en-US" b="1" u="sng" dirty="0">
              <a:solidFill>
                <a:schemeClr val="accent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95682" y="992162"/>
            <a:ext cx="149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>
                <a:solidFill>
                  <a:schemeClr val="accent3"/>
                </a:solidFill>
              </a:rPr>
              <a:t>User</a:t>
            </a:r>
            <a:endParaRPr lang="en-US" b="1" u="sng" dirty="0">
              <a:solidFill>
                <a:schemeClr val="accent3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397300" y="958872"/>
            <a:ext cx="1495036" cy="3327893"/>
          </a:xfrm>
          <a:prstGeom prst="rect">
            <a:avLst/>
          </a:prstGeom>
          <a:noFill/>
          <a:ln w="31750">
            <a:solidFill>
              <a:schemeClr val="accent3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3626833" y="1685117"/>
            <a:ext cx="1890335" cy="952458"/>
            <a:chOff x="3626833" y="1685117"/>
            <a:chExt cx="1890335" cy="952458"/>
          </a:xfrm>
        </p:grpSpPr>
        <p:sp>
          <p:nvSpPr>
            <p:cNvPr id="27" name="Rounded Rectangle 26"/>
            <p:cNvSpPr/>
            <p:nvPr/>
          </p:nvSpPr>
          <p:spPr>
            <a:xfrm>
              <a:off x="3626833" y="1685117"/>
              <a:ext cx="1890334" cy="952458"/>
            </a:xfrm>
            <a:prstGeom prst="roundRect">
              <a:avLst/>
            </a:prstGeom>
            <a:noFill/>
            <a:ln w="38100">
              <a:solidFill>
                <a:srgbClr val="B89B1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626833" y="1899736"/>
              <a:ext cx="189033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B89B1F"/>
                  </a:solidFill>
                </a:rPr>
                <a:t>Design</a:t>
              </a:r>
              <a:endParaRPr lang="en-US" sz="2800" b="1" dirty="0">
                <a:solidFill>
                  <a:srgbClr val="B89B1F"/>
                </a:solidFill>
              </a:endParaRPr>
            </a:p>
          </p:txBody>
        </p:sp>
      </p:grpSp>
      <p:sp>
        <p:nvSpPr>
          <p:cNvPr id="30" name="Date Placeholder 3"/>
          <p:cNvSpPr txBox="1">
            <a:spLocks/>
          </p:cNvSpPr>
          <p:nvPr/>
        </p:nvSpPr>
        <p:spPr>
          <a:xfrm>
            <a:off x="0" y="6387405"/>
            <a:ext cx="971619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244F7D-9AAC-394B-8846-E4B87C82A680}" type="datetime1">
              <a:rPr lang="en-US" sz="1000" b="1" smtClean="0"/>
              <a:pPr/>
              <a:t>6/7/18</a:t>
            </a:fld>
            <a:endParaRPr lang="en-US" sz="1000" b="1" dirty="0"/>
          </a:p>
        </p:txBody>
      </p:sp>
      <p:sp>
        <p:nvSpPr>
          <p:cNvPr id="3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62661" y="6387405"/>
            <a:ext cx="581339" cy="365125"/>
          </a:xfrm>
        </p:spPr>
        <p:txBody>
          <a:bodyPr anchor="b"/>
          <a:lstStyle/>
          <a:p>
            <a:fld id="{57BDDD3E-B192-BC47-90B1-888D524BFDAD}" type="slidenum">
              <a:rPr lang="en-US" sz="1000" b="1" smtClean="0"/>
              <a:pPr/>
              <a:t>5</a:t>
            </a:fld>
            <a:endParaRPr lang="en-US" sz="1000" b="1" dirty="0"/>
          </a:p>
        </p:txBody>
      </p:sp>
      <p:grpSp>
        <p:nvGrpSpPr>
          <p:cNvPr id="41" name="Group 40"/>
          <p:cNvGrpSpPr/>
          <p:nvPr/>
        </p:nvGrpSpPr>
        <p:grpSpPr>
          <a:xfrm>
            <a:off x="1401062" y="1434392"/>
            <a:ext cx="2055267" cy="738664"/>
            <a:chOff x="1401062" y="1434392"/>
            <a:chExt cx="2055267" cy="738664"/>
          </a:xfrm>
        </p:grpSpPr>
        <p:cxnSp>
          <p:nvCxnSpPr>
            <p:cNvPr id="35" name="Straight Arrow Connector 34"/>
            <p:cNvCxnSpPr/>
            <p:nvPr/>
          </p:nvCxnSpPr>
          <p:spPr>
            <a:xfrm>
              <a:off x="2957346" y="1823513"/>
              <a:ext cx="498983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1401062" y="1434392"/>
              <a:ext cx="149289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 smtClean="0"/>
                <a:t>Design</a:t>
              </a:r>
            </a:p>
            <a:p>
              <a:pPr algn="ctr"/>
              <a:r>
                <a:rPr lang="en-US" sz="1400" b="1" dirty="0" smtClean="0"/>
                <a:t>Specification,</a:t>
              </a:r>
            </a:p>
            <a:p>
              <a:pPr algn="ctr"/>
              <a:r>
                <a:rPr lang="en-US" sz="1400" b="1" dirty="0" smtClean="0"/>
                <a:t>Sequences</a:t>
              </a:r>
              <a:endParaRPr lang="en-US" sz="1400" b="1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486809" y="2460192"/>
            <a:ext cx="4407230" cy="1834895"/>
            <a:chOff x="3486809" y="2460192"/>
            <a:chExt cx="4407230" cy="1834895"/>
          </a:xfrm>
        </p:grpSpPr>
        <p:sp>
          <p:nvSpPr>
            <p:cNvPr id="5" name="Rectangle 4"/>
            <p:cNvSpPr/>
            <p:nvPr/>
          </p:nvSpPr>
          <p:spPr>
            <a:xfrm>
              <a:off x="3486809" y="2756447"/>
              <a:ext cx="217038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 smtClean="0"/>
                <a:t>Order sequences</a:t>
              </a:r>
              <a:endParaRPr lang="en-US" sz="1400" b="1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395767" y="2756447"/>
              <a:ext cx="14982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 smtClean="0"/>
                <a:t>Verify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6395767" y="3371879"/>
              <a:ext cx="14982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 smtClean="0"/>
                <a:t>Complex?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5810834" y="2941113"/>
              <a:ext cx="498983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7144903" y="3023224"/>
              <a:ext cx="0" cy="38965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4572000" y="2460192"/>
              <a:ext cx="0" cy="38965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6395767" y="3987310"/>
              <a:ext cx="14982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 smtClean="0"/>
                <a:t>Synthesis</a:t>
              </a:r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>
              <a:off x="7144903" y="3638656"/>
              <a:ext cx="0" cy="389655"/>
            </a:xfrm>
            <a:prstGeom prst="straightConnector1">
              <a:avLst/>
            </a:prstGeom>
            <a:ln w="57150">
              <a:solidFill>
                <a:srgbClr val="008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7141488" y="3638656"/>
              <a:ext cx="50899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008000"/>
                  </a:solidFill>
                </a:rPr>
                <a:t>NO</a:t>
              </a:r>
            </a:p>
          </p:txBody>
        </p:sp>
      </p:grpSp>
      <p:sp>
        <p:nvSpPr>
          <p:cNvPr id="32" name="Cloud Callout 31"/>
          <p:cNvSpPr/>
          <p:nvPr/>
        </p:nvSpPr>
        <p:spPr>
          <a:xfrm>
            <a:off x="6703012" y="1156220"/>
            <a:ext cx="2163913" cy="1251289"/>
          </a:xfrm>
          <a:prstGeom prst="cloudCallout">
            <a:avLst>
              <a:gd name="adj1" fmla="val -27707"/>
              <a:gd name="adj2" fmla="val 78368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</a:schemeClr>
                </a:solidFill>
              </a:rPr>
              <a:t>Synthesis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75000"/>
                  </a:schemeClr>
                </a:solidFill>
              </a:rPr>
              <a:t>Criteria?</a:t>
            </a:r>
            <a:endParaRPr lang="en-US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4" name="Cloud Callout 33"/>
          <p:cNvSpPr/>
          <p:nvPr/>
        </p:nvSpPr>
        <p:spPr>
          <a:xfrm>
            <a:off x="1333502" y="3302495"/>
            <a:ext cx="2654300" cy="1249918"/>
          </a:xfrm>
          <a:prstGeom prst="cloudCallout">
            <a:avLst>
              <a:gd name="adj1" fmla="val 55871"/>
              <a:gd name="adj2" fmla="val -30065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</a:schemeClr>
                </a:solidFill>
              </a:rPr>
              <a:t>Hard to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75000"/>
                  </a:schemeClr>
                </a:solidFill>
              </a:rPr>
              <a:t>track and 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75000"/>
                  </a:schemeClr>
                </a:solidFill>
              </a:rPr>
              <a:t>communicate</a:t>
            </a:r>
            <a:endParaRPr lang="en-US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9" name="Cloud Callout 38"/>
          <p:cNvSpPr/>
          <p:nvPr/>
        </p:nvSpPr>
        <p:spPr>
          <a:xfrm>
            <a:off x="2419053" y="896433"/>
            <a:ext cx="3098114" cy="1489313"/>
          </a:xfrm>
          <a:prstGeom prst="cloudCallout">
            <a:avLst>
              <a:gd name="adj1" fmla="val 1713"/>
              <a:gd name="adj2" fmla="val 2944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</a:schemeClr>
                </a:solidFill>
              </a:rPr>
              <a:t>Increased 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75000"/>
                  </a:schemeClr>
                </a:solidFill>
              </a:rPr>
              <a:t>Cost</a:t>
            </a:r>
          </a:p>
        </p:txBody>
      </p:sp>
      <p:sp>
        <p:nvSpPr>
          <p:cNvPr id="40" name="Cloud Callout 39"/>
          <p:cNvSpPr/>
          <p:nvPr/>
        </p:nvSpPr>
        <p:spPr>
          <a:xfrm>
            <a:off x="4369951" y="2493972"/>
            <a:ext cx="2741653" cy="1534339"/>
          </a:xfrm>
          <a:prstGeom prst="cloudCallout">
            <a:avLst>
              <a:gd name="adj1" fmla="val -5497"/>
              <a:gd name="adj2" fmla="val 20378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</a:schemeClr>
                </a:solidFill>
              </a:rPr>
              <a:t>Long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75000"/>
                  </a:schemeClr>
                </a:solidFill>
              </a:rPr>
              <a:t>Turnaround Times</a:t>
            </a:r>
            <a:endParaRPr lang="en-US" b="1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307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9" grpId="0" animBg="1"/>
      <p:bldP spid="4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Arrow Connector 39"/>
          <p:cNvCxnSpPr/>
          <p:nvPr/>
        </p:nvCxnSpPr>
        <p:spPr>
          <a:xfrm flipH="1">
            <a:off x="5740778" y="3568714"/>
            <a:ext cx="49898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485714" y="969694"/>
            <a:ext cx="2170382" cy="3317071"/>
          </a:xfrm>
          <a:prstGeom prst="rect">
            <a:avLst/>
          </a:prstGeom>
          <a:noFill/>
          <a:ln w="31750">
            <a:solidFill>
              <a:schemeClr val="accent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543800" cy="800100"/>
          </a:xfrm>
        </p:spPr>
        <p:txBody>
          <a:bodyPr>
            <a:normAutofit/>
          </a:bodyPr>
          <a:lstStyle/>
          <a:p>
            <a:r>
              <a:rPr lang="en-US" u="sng" dirty="0" smtClean="0"/>
              <a:t>Workflow:</a:t>
            </a:r>
            <a:r>
              <a:rPr lang="en-US" dirty="0" smtClean="0"/>
              <a:t> Design for Build</a:t>
            </a:r>
            <a:endParaRPr lang="en-US" dirty="0"/>
          </a:p>
        </p:txBody>
      </p:sp>
      <p:cxnSp>
        <p:nvCxnSpPr>
          <p:cNvPr id="42" name="Elbow Connector 41"/>
          <p:cNvCxnSpPr>
            <a:endCxn id="27" idx="1"/>
          </p:cNvCxnSpPr>
          <p:nvPr/>
        </p:nvCxnSpPr>
        <p:spPr>
          <a:xfrm rot="16200000" flipV="1">
            <a:off x="3112802" y="2675377"/>
            <a:ext cx="1389030" cy="360968"/>
          </a:xfrm>
          <a:prstGeom prst="bentConnector4">
            <a:avLst>
              <a:gd name="adj1" fmla="val 673"/>
              <a:gd name="adj2" fmla="val 222438"/>
            </a:avLst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486809" y="3365710"/>
            <a:ext cx="21703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/>
              <a:t>Modify</a:t>
            </a:r>
            <a:endParaRPr lang="en-US" sz="1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486809" y="992162"/>
            <a:ext cx="2170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>
                <a:solidFill>
                  <a:schemeClr val="accent1"/>
                </a:solidFill>
              </a:rPr>
              <a:t>DNA Synthesis </a:t>
            </a:r>
          </a:p>
          <a:p>
            <a:pPr algn="ctr"/>
            <a:r>
              <a:rPr lang="en-US" b="1" u="sng" dirty="0" smtClean="0">
                <a:solidFill>
                  <a:schemeClr val="accent1"/>
                </a:solidFill>
              </a:rPr>
              <a:t>Group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397385" y="958872"/>
            <a:ext cx="1495036" cy="3327893"/>
          </a:xfrm>
          <a:prstGeom prst="rect">
            <a:avLst/>
          </a:prstGeom>
          <a:noFill/>
          <a:ln w="31750">
            <a:solidFill>
              <a:schemeClr val="accent2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395767" y="992162"/>
            <a:ext cx="149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>
                <a:solidFill>
                  <a:schemeClr val="accent2"/>
                </a:solidFill>
              </a:rPr>
              <a:t>Vendor</a:t>
            </a:r>
            <a:endParaRPr lang="en-US" b="1" u="sng" dirty="0">
              <a:solidFill>
                <a:schemeClr val="accent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95682" y="992162"/>
            <a:ext cx="149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>
                <a:solidFill>
                  <a:schemeClr val="accent3"/>
                </a:solidFill>
              </a:rPr>
              <a:t>User</a:t>
            </a:r>
            <a:endParaRPr lang="en-US" b="1" u="sng" dirty="0">
              <a:solidFill>
                <a:schemeClr val="accent3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397300" y="958872"/>
            <a:ext cx="1495036" cy="3327893"/>
          </a:xfrm>
          <a:prstGeom prst="rect">
            <a:avLst/>
          </a:prstGeom>
          <a:noFill/>
          <a:ln w="31750">
            <a:solidFill>
              <a:schemeClr val="accent3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3626833" y="1685117"/>
            <a:ext cx="1890335" cy="952458"/>
            <a:chOff x="3626833" y="1685117"/>
            <a:chExt cx="1890335" cy="952458"/>
          </a:xfrm>
        </p:grpSpPr>
        <p:sp>
          <p:nvSpPr>
            <p:cNvPr id="27" name="Rounded Rectangle 26"/>
            <p:cNvSpPr/>
            <p:nvPr/>
          </p:nvSpPr>
          <p:spPr>
            <a:xfrm>
              <a:off x="3626833" y="1685117"/>
              <a:ext cx="1890334" cy="952458"/>
            </a:xfrm>
            <a:prstGeom prst="roundRect">
              <a:avLst/>
            </a:prstGeom>
            <a:noFill/>
            <a:ln w="38100">
              <a:solidFill>
                <a:srgbClr val="B89B1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626833" y="1899736"/>
              <a:ext cx="189033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B89B1F"/>
                  </a:solidFill>
                </a:rPr>
                <a:t>Design</a:t>
              </a:r>
              <a:endParaRPr lang="en-US" sz="2800" b="1" dirty="0">
                <a:solidFill>
                  <a:srgbClr val="B89B1F"/>
                </a:solidFill>
              </a:endParaRPr>
            </a:p>
          </p:txBody>
        </p:sp>
      </p:grpSp>
      <p:sp>
        <p:nvSpPr>
          <p:cNvPr id="30" name="Date Placeholder 3"/>
          <p:cNvSpPr txBox="1">
            <a:spLocks/>
          </p:cNvSpPr>
          <p:nvPr/>
        </p:nvSpPr>
        <p:spPr>
          <a:xfrm>
            <a:off x="0" y="6387405"/>
            <a:ext cx="971619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244F7D-9AAC-394B-8846-E4B87C82A680}" type="datetime1">
              <a:rPr lang="en-US" sz="1000" b="1" smtClean="0"/>
              <a:pPr/>
              <a:t>6/7/18</a:t>
            </a:fld>
            <a:endParaRPr lang="en-US" sz="1000" b="1" dirty="0"/>
          </a:p>
        </p:txBody>
      </p:sp>
      <p:sp>
        <p:nvSpPr>
          <p:cNvPr id="3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62661" y="6387405"/>
            <a:ext cx="581339" cy="365125"/>
          </a:xfrm>
        </p:spPr>
        <p:txBody>
          <a:bodyPr anchor="b"/>
          <a:lstStyle/>
          <a:p>
            <a:fld id="{57BDDD3E-B192-BC47-90B1-888D524BFDAD}" type="slidenum">
              <a:rPr lang="en-US" sz="1000" b="1" smtClean="0"/>
              <a:pPr/>
              <a:t>6</a:t>
            </a:fld>
            <a:endParaRPr lang="en-US" sz="1000" b="1" dirty="0"/>
          </a:p>
        </p:txBody>
      </p:sp>
      <p:grpSp>
        <p:nvGrpSpPr>
          <p:cNvPr id="41" name="Group 40"/>
          <p:cNvGrpSpPr/>
          <p:nvPr/>
        </p:nvGrpSpPr>
        <p:grpSpPr>
          <a:xfrm>
            <a:off x="1401062" y="1434392"/>
            <a:ext cx="2055267" cy="738664"/>
            <a:chOff x="1401062" y="1434392"/>
            <a:chExt cx="2055267" cy="738664"/>
          </a:xfrm>
        </p:grpSpPr>
        <p:cxnSp>
          <p:nvCxnSpPr>
            <p:cNvPr id="35" name="Straight Arrow Connector 34"/>
            <p:cNvCxnSpPr/>
            <p:nvPr/>
          </p:nvCxnSpPr>
          <p:spPr>
            <a:xfrm>
              <a:off x="2957346" y="1823513"/>
              <a:ext cx="498983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1401062" y="1434392"/>
              <a:ext cx="149289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 smtClean="0"/>
                <a:t>Design</a:t>
              </a:r>
            </a:p>
            <a:p>
              <a:pPr algn="ctr"/>
              <a:r>
                <a:rPr lang="en-US" sz="1400" b="1" dirty="0" smtClean="0"/>
                <a:t>Specification,</a:t>
              </a:r>
            </a:p>
            <a:p>
              <a:pPr algn="ctr"/>
              <a:r>
                <a:rPr lang="en-US" sz="1400" b="1" dirty="0" smtClean="0"/>
                <a:t>Sequences</a:t>
              </a:r>
              <a:endParaRPr lang="en-US" sz="1400" b="1" dirty="0"/>
            </a:p>
          </p:txBody>
        </p:sp>
      </p:grpSp>
      <p:sp>
        <p:nvSpPr>
          <p:cNvPr id="5" name="Rectangle 4"/>
          <p:cNvSpPr/>
          <p:nvPr/>
        </p:nvSpPr>
        <p:spPr>
          <a:xfrm>
            <a:off x="3486809" y="2756447"/>
            <a:ext cx="21703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/>
              <a:t>Order sequences</a:t>
            </a:r>
            <a:endParaRPr lang="en-US" sz="1400" b="1" dirty="0"/>
          </a:p>
        </p:txBody>
      </p:sp>
      <p:sp>
        <p:nvSpPr>
          <p:cNvPr id="7" name="Rectangle 6"/>
          <p:cNvSpPr/>
          <p:nvPr/>
        </p:nvSpPr>
        <p:spPr>
          <a:xfrm>
            <a:off x="6395767" y="2756447"/>
            <a:ext cx="14982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/>
              <a:t>Verify</a:t>
            </a:r>
          </a:p>
        </p:txBody>
      </p:sp>
      <p:sp>
        <p:nvSpPr>
          <p:cNvPr id="8" name="Rectangle 7"/>
          <p:cNvSpPr/>
          <p:nvPr/>
        </p:nvSpPr>
        <p:spPr>
          <a:xfrm>
            <a:off x="6395767" y="3371879"/>
            <a:ext cx="14982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/>
              <a:t>Complex?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810834" y="2941113"/>
            <a:ext cx="49898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144903" y="3023224"/>
            <a:ext cx="0" cy="3896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572000" y="2460192"/>
            <a:ext cx="0" cy="3896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395767" y="3987310"/>
            <a:ext cx="14982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/>
              <a:t>Synthesis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7144903" y="3638656"/>
            <a:ext cx="0" cy="389655"/>
          </a:xfrm>
          <a:prstGeom prst="straightConnector1">
            <a:avLst/>
          </a:prstGeom>
          <a:ln w="57150">
            <a:solidFill>
              <a:srgbClr val="008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Screen Shot 2016-08-23 at 7.18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225" y="2385310"/>
            <a:ext cx="3509542" cy="157929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0" y="4914899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 smtClean="0"/>
              <a:t>GOALS</a:t>
            </a:r>
            <a:endParaRPr lang="en-US" sz="2000" b="1" u="sng" dirty="0" smtClean="0"/>
          </a:p>
          <a:p>
            <a:pPr algn="ctr"/>
            <a:r>
              <a:rPr lang="en-US" sz="2800" b="1" i="1" dirty="0" smtClean="0"/>
              <a:t>Minimize</a:t>
            </a:r>
            <a:r>
              <a:rPr lang="en-US" sz="2800" b="1" dirty="0" smtClean="0"/>
              <a:t> cost and time</a:t>
            </a:r>
          </a:p>
          <a:p>
            <a:pPr algn="ctr"/>
            <a:r>
              <a:rPr lang="en-US" sz="2800" b="1" i="1" dirty="0" smtClean="0"/>
              <a:t>Maximize</a:t>
            </a:r>
            <a:r>
              <a:rPr lang="en-US" sz="2800" b="1" dirty="0" smtClean="0"/>
              <a:t> success rate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19234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 txBox="1">
            <a:spLocks/>
          </p:cNvSpPr>
          <p:nvPr/>
        </p:nvSpPr>
        <p:spPr>
          <a:xfrm>
            <a:off x="0" y="6387405"/>
            <a:ext cx="971619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244F7D-9AAC-394B-8846-E4B87C82A680}" type="datetime1">
              <a:rPr lang="en-US" sz="1000" b="1" smtClean="0"/>
              <a:pPr/>
              <a:t>6/7/18</a:t>
            </a:fld>
            <a:endParaRPr lang="en-US" sz="1000" b="1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62661" y="6387405"/>
            <a:ext cx="581339" cy="365125"/>
          </a:xfrm>
        </p:spPr>
        <p:txBody>
          <a:bodyPr anchor="b"/>
          <a:lstStyle/>
          <a:p>
            <a:fld id="{57BDDD3E-B192-BC47-90B1-888D524BFDAD}" type="slidenum">
              <a:rPr lang="en-US" sz="1000" b="1" smtClean="0"/>
              <a:pPr/>
              <a:t>7</a:t>
            </a:fld>
            <a:endParaRPr lang="en-US" sz="1000" b="1" dirty="0"/>
          </a:p>
        </p:txBody>
      </p:sp>
      <p:pic>
        <p:nvPicPr>
          <p:cNvPr id="2" name="Picture 1" descr="Screen Shot 2018-06-03 at 5.09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49" y="1066800"/>
            <a:ext cx="8105102" cy="55983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814466"/>
            <a:ext cx="91440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solidFill>
                  <a:srgbClr val="000090"/>
                </a:solidFill>
              </a:rPr>
              <a:t>https://</a:t>
            </a:r>
            <a:r>
              <a:rPr lang="en-US" sz="2400" b="1" u="sng" dirty="0" err="1">
                <a:solidFill>
                  <a:srgbClr val="000090"/>
                </a:solidFill>
              </a:rPr>
              <a:t>boost.jgi.doe.gov</a:t>
            </a:r>
            <a:endParaRPr lang="en-US" sz="2400" b="1" u="sng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752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543800" cy="800100"/>
          </a:xfrm>
        </p:spPr>
        <p:txBody>
          <a:bodyPr>
            <a:normAutofit/>
          </a:bodyPr>
          <a:lstStyle/>
          <a:p>
            <a:r>
              <a:rPr lang="en-US" dirty="0" smtClean="0"/>
              <a:t>The BOOST tools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1705" y="930908"/>
            <a:ext cx="8455436" cy="1234017"/>
            <a:chOff x="401865" y="961388"/>
            <a:chExt cx="8455436" cy="1234017"/>
          </a:xfrm>
        </p:grpSpPr>
        <p:pic>
          <p:nvPicPr>
            <p:cNvPr id="3" name="Picture 2" descr="16-JGI-2820-BOOST-Juggler-RGB_458x42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865" y="1053426"/>
              <a:ext cx="1139509" cy="1049941"/>
            </a:xfrm>
            <a:prstGeom prst="rect">
              <a:avLst/>
            </a:prstGeom>
          </p:spPr>
        </p:pic>
        <p:sp>
          <p:nvSpPr>
            <p:cNvPr id="5" name="Content Placeholder 2"/>
            <p:cNvSpPr txBox="1">
              <a:spLocks/>
            </p:cNvSpPr>
            <p:nvPr/>
          </p:nvSpPr>
          <p:spPr>
            <a:xfrm>
              <a:off x="1949246" y="961388"/>
              <a:ext cx="6908055" cy="123401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SzPct val="125000"/>
                <a:buFont typeface="Arial"/>
                <a:buChar char="•"/>
                <a:defRPr sz="18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/>
                <a:buChar char="–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/>
                <a:buChar char="•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Lucida Grande"/>
                <a:buChar char="-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u="sng" dirty="0" smtClean="0">
                  <a:solidFill>
                    <a:srgbClr val="3366FF"/>
                  </a:solidFill>
                </a:rPr>
                <a:t>Juggler:</a:t>
              </a:r>
            </a:p>
            <a:p>
              <a:r>
                <a:rPr lang="en-US" sz="1400" dirty="0" smtClean="0">
                  <a:solidFill>
                    <a:srgbClr val="343434"/>
                  </a:solidFill>
                </a:rPr>
                <a:t>Reverse-Translation</a:t>
              </a:r>
              <a:r>
                <a:rPr lang="en-US" sz="1400" b="0" dirty="0" smtClean="0">
                  <a:solidFill>
                    <a:srgbClr val="343434"/>
                  </a:solidFill>
                </a:rPr>
                <a:t> of Protein sequences into DNA sequences</a:t>
              </a:r>
            </a:p>
            <a:p>
              <a:r>
                <a:rPr lang="en-US" sz="1400" dirty="0" smtClean="0">
                  <a:solidFill>
                    <a:srgbClr val="343434"/>
                  </a:solidFill>
                </a:rPr>
                <a:t>Codon Juggling </a:t>
              </a:r>
              <a:r>
                <a:rPr lang="en-US" sz="1400" b="0" dirty="0" smtClean="0">
                  <a:solidFill>
                    <a:srgbClr val="343434"/>
                  </a:solidFill>
                </a:rPr>
                <a:t>of protein coding DNA sequences (“CDS”)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91705" y="2330441"/>
            <a:ext cx="8455436" cy="1700837"/>
            <a:chOff x="401865" y="2180283"/>
            <a:chExt cx="8455436" cy="1700837"/>
          </a:xfrm>
        </p:grpSpPr>
        <p:pic>
          <p:nvPicPr>
            <p:cNvPr id="4" name="Picture 3" descr="16-JGI-2820-BOOST-Polisher-RGB_458x42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865" y="2505731"/>
              <a:ext cx="1139508" cy="1049940"/>
            </a:xfrm>
            <a:prstGeom prst="rect">
              <a:avLst/>
            </a:prstGeom>
          </p:spPr>
        </p:pic>
        <p:sp>
          <p:nvSpPr>
            <p:cNvPr id="8" name="Content Placeholder 2"/>
            <p:cNvSpPr txBox="1">
              <a:spLocks/>
            </p:cNvSpPr>
            <p:nvPr/>
          </p:nvSpPr>
          <p:spPr>
            <a:xfrm>
              <a:off x="1949246" y="2180283"/>
              <a:ext cx="6908055" cy="170083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SzPct val="125000"/>
                <a:buFont typeface="Arial"/>
                <a:buChar char="•"/>
                <a:defRPr sz="18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/>
                <a:buChar char="–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/>
                <a:buChar char="•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Lucida Grande"/>
                <a:buChar char="-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u="sng" dirty="0" smtClean="0">
                  <a:solidFill>
                    <a:srgbClr val="3366FF"/>
                  </a:solidFill>
                </a:rPr>
                <a:t>Polisher:</a:t>
              </a:r>
            </a:p>
            <a:p>
              <a:r>
                <a:rPr lang="en-US" sz="1400" dirty="0" smtClean="0">
                  <a:solidFill>
                    <a:srgbClr val="343434"/>
                  </a:solidFill>
                </a:rPr>
                <a:t>Verification of DNA sequences against </a:t>
              </a:r>
            </a:p>
            <a:p>
              <a:pPr lvl="1"/>
              <a:r>
                <a:rPr lang="en-US" sz="1400" dirty="0" smtClean="0">
                  <a:solidFill>
                    <a:srgbClr val="343434"/>
                  </a:solidFill>
                </a:rPr>
                <a:t>DNA synthesis constraints and</a:t>
              </a:r>
            </a:p>
            <a:p>
              <a:pPr lvl="1"/>
              <a:r>
                <a:rPr lang="en-US" sz="1400" b="0" dirty="0" smtClean="0">
                  <a:solidFill>
                    <a:srgbClr val="343434"/>
                  </a:solidFill>
                </a:rPr>
                <a:t>sequence patterns (e.g., restriction sites, motifs)</a:t>
              </a:r>
            </a:p>
            <a:p>
              <a:r>
                <a:rPr lang="en-US" sz="1400" dirty="0" smtClean="0">
                  <a:solidFill>
                    <a:srgbClr val="343434"/>
                  </a:solidFill>
                </a:rPr>
                <a:t>Modification </a:t>
              </a:r>
              <a:r>
                <a:rPr lang="en-US" sz="1400" b="0" dirty="0" smtClean="0">
                  <a:solidFill>
                    <a:srgbClr val="343434"/>
                  </a:solidFill>
                </a:rPr>
                <a:t>of protein coding DNA sequences (“CDS”) in case of violations against DNA synthesis constraints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89753" y="4196794"/>
            <a:ext cx="8457388" cy="1053538"/>
            <a:chOff x="399913" y="4240662"/>
            <a:chExt cx="8457388" cy="1053538"/>
          </a:xfrm>
        </p:grpSpPr>
        <p:pic>
          <p:nvPicPr>
            <p:cNvPr id="6" name="Picture 5" descr="16-JGI-2820-BOOST-Partitioner-RGB_458x42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913" y="4240662"/>
              <a:ext cx="1143413" cy="1053538"/>
            </a:xfrm>
            <a:prstGeom prst="rect">
              <a:avLst/>
            </a:prstGeom>
          </p:spPr>
        </p:pic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1949246" y="4377905"/>
              <a:ext cx="6908055" cy="7790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 lnSpcReduction="10000"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SzPct val="125000"/>
                <a:buFont typeface="Arial"/>
                <a:buChar char="•"/>
                <a:defRPr sz="18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/>
                <a:buChar char="–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/>
                <a:buChar char="•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Lucida Grande"/>
                <a:buChar char="-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900" u="sng" dirty="0" err="1" smtClean="0">
                  <a:solidFill>
                    <a:srgbClr val="3366FF"/>
                  </a:solidFill>
                </a:rPr>
                <a:t>Partitioner</a:t>
              </a:r>
              <a:r>
                <a:rPr lang="en-US" sz="1900" u="sng" dirty="0" smtClean="0">
                  <a:solidFill>
                    <a:srgbClr val="3366FF"/>
                  </a:solidFill>
                </a:rPr>
                <a:t>:</a:t>
              </a:r>
            </a:p>
            <a:p>
              <a:r>
                <a:rPr lang="en-US" sz="1500" dirty="0" smtClean="0">
                  <a:solidFill>
                    <a:srgbClr val="343434"/>
                  </a:solidFill>
                </a:rPr>
                <a:t>Partitioning</a:t>
              </a:r>
              <a:r>
                <a:rPr lang="en-US" sz="1500" b="0" dirty="0" smtClean="0">
                  <a:solidFill>
                    <a:srgbClr val="343434"/>
                  </a:solidFill>
                </a:rPr>
                <a:t> of DNA sequences that exceed the maximum length of DNA synthesis</a:t>
              </a:r>
            </a:p>
          </p:txBody>
        </p:sp>
      </p:grpSp>
      <p:sp>
        <p:nvSpPr>
          <p:cNvPr id="10" name="Date Placeholder 3"/>
          <p:cNvSpPr txBox="1">
            <a:spLocks/>
          </p:cNvSpPr>
          <p:nvPr/>
        </p:nvSpPr>
        <p:spPr>
          <a:xfrm>
            <a:off x="0" y="6387405"/>
            <a:ext cx="971619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244F7D-9AAC-394B-8846-E4B87C82A680}" type="datetime1">
              <a:rPr lang="en-US" sz="1000" b="1" smtClean="0"/>
              <a:pPr/>
              <a:t>6/7/18</a:t>
            </a:fld>
            <a:endParaRPr lang="en-US" sz="1000" b="1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62661" y="6387405"/>
            <a:ext cx="581339" cy="365125"/>
          </a:xfrm>
        </p:spPr>
        <p:txBody>
          <a:bodyPr anchor="b"/>
          <a:lstStyle/>
          <a:p>
            <a:fld id="{57BDDD3E-B192-BC47-90B1-888D524BFDAD}" type="slidenum">
              <a:rPr lang="en-US" sz="1000" b="1" smtClean="0"/>
              <a:pPr/>
              <a:t>8</a:t>
            </a:fld>
            <a:endParaRPr lang="en-US" sz="10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254323" y="5415848"/>
            <a:ext cx="8592818" cy="1030224"/>
            <a:chOff x="264483" y="5446328"/>
            <a:chExt cx="8592818" cy="1030224"/>
          </a:xfrm>
        </p:grpSpPr>
        <p:pic>
          <p:nvPicPr>
            <p:cNvPr id="2" name="Picture 1" descr="wfmanager-logo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483" y="5446328"/>
              <a:ext cx="1414272" cy="1030224"/>
            </a:xfrm>
            <a:prstGeom prst="rect">
              <a:avLst/>
            </a:prstGeom>
          </p:spPr>
        </p:pic>
        <p:sp>
          <p:nvSpPr>
            <p:cNvPr id="13" name="Content Placeholder 2"/>
            <p:cNvSpPr txBox="1">
              <a:spLocks/>
            </p:cNvSpPr>
            <p:nvPr/>
          </p:nvSpPr>
          <p:spPr>
            <a:xfrm>
              <a:off x="1949246" y="5571914"/>
              <a:ext cx="6908055" cy="7790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SzPct val="125000"/>
                <a:buFont typeface="Arial"/>
                <a:buChar char="•"/>
                <a:defRPr sz="18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/>
                <a:buChar char="–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/>
                <a:buChar char="•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Lucida Grande"/>
                <a:buChar char="-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u="sng" dirty="0" smtClean="0">
                  <a:solidFill>
                    <a:srgbClr val="3366FF"/>
                  </a:solidFill>
                </a:rPr>
                <a:t>Workflow Manager:</a:t>
              </a:r>
            </a:p>
            <a:p>
              <a:r>
                <a:rPr lang="en-US" sz="1400" b="0" dirty="0" smtClean="0">
                  <a:solidFill>
                    <a:srgbClr val="343434"/>
                  </a:solidFill>
                </a:rPr>
                <a:t>Fusion of </a:t>
              </a:r>
              <a:r>
                <a:rPr lang="en-US" sz="1400" dirty="0" smtClean="0">
                  <a:solidFill>
                    <a:srgbClr val="343434"/>
                  </a:solidFill>
                </a:rPr>
                <a:t>Juggler, Polisher </a:t>
              </a:r>
              <a:r>
                <a:rPr lang="en-US" sz="1400" b="0" dirty="0" smtClean="0">
                  <a:solidFill>
                    <a:srgbClr val="343434"/>
                  </a:solidFill>
                </a:rPr>
                <a:t>and</a:t>
              </a:r>
              <a:r>
                <a:rPr lang="en-US" sz="1400" dirty="0" smtClean="0">
                  <a:solidFill>
                    <a:srgbClr val="343434"/>
                  </a:solidFill>
                </a:rPr>
                <a:t> </a:t>
              </a:r>
              <a:r>
                <a:rPr lang="en-US" sz="1400" dirty="0" err="1" smtClean="0">
                  <a:solidFill>
                    <a:srgbClr val="343434"/>
                  </a:solidFill>
                </a:rPr>
                <a:t>Partitioner</a:t>
              </a:r>
              <a:endParaRPr lang="en-US" sz="1400" b="0" dirty="0" smtClean="0">
                <a:solidFill>
                  <a:srgbClr val="34343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0868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wist_Bioscience_Officia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141" y="800100"/>
            <a:ext cx="1625159" cy="892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286240" cy="800100"/>
          </a:xfrm>
        </p:spPr>
        <p:txBody>
          <a:bodyPr>
            <a:normAutofit fontScale="90000"/>
          </a:bodyPr>
          <a:lstStyle/>
          <a:p>
            <a:r>
              <a:rPr lang="en-US" u="sng" dirty="0" smtClean="0"/>
              <a:t>Example:</a:t>
            </a:r>
            <a:r>
              <a:rPr lang="en-US" dirty="0" smtClean="0"/>
              <a:t> DNA synthesis and assembly </a:t>
            </a:r>
            <a:br>
              <a:rPr lang="en-US" dirty="0" smtClean="0"/>
            </a:br>
            <a:r>
              <a:rPr lang="en-US" dirty="0" smtClean="0"/>
              <a:t>of 5-gene pathway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371025" y="2484039"/>
            <a:ext cx="843391" cy="107196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pic>
        <p:nvPicPr>
          <p:cNvPr id="6" name="Picture 5" descr="gene-clus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48" y="1287360"/>
            <a:ext cx="5128201" cy="525605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1084048" y="2088854"/>
            <a:ext cx="4719351" cy="474220"/>
            <a:chOff x="1084048" y="2088854"/>
            <a:chExt cx="4719351" cy="47422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1084048" y="2088854"/>
              <a:ext cx="804614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736504" y="2167891"/>
              <a:ext cx="804614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388960" y="2246928"/>
              <a:ext cx="804614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041416" y="2325965"/>
              <a:ext cx="804614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693872" y="2405002"/>
              <a:ext cx="804614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346328" y="2484039"/>
              <a:ext cx="804614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998785" y="2563074"/>
              <a:ext cx="804614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3397849" y="1754795"/>
            <a:ext cx="2763275" cy="407190"/>
            <a:chOff x="3397849" y="1754795"/>
            <a:chExt cx="2763275" cy="407190"/>
          </a:xfrm>
        </p:grpSpPr>
        <p:sp>
          <p:nvSpPr>
            <p:cNvPr id="15" name="Down Arrow 14"/>
            <p:cNvSpPr/>
            <p:nvPr/>
          </p:nvSpPr>
          <p:spPr>
            <a:xfrm>
              <a:off x="3397849" y="1754795"/>
              <a:ext cx="232659" cy="407190"/>
            </a:xfrm>
            <a:prstGeom prst="down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82036" y="1754795"/>
              <a:ext cx="2579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latin typeface="+mj-lt"/>
                  <a:cs typeface="Menlo Regular"/>
                </a:rPr>
                <a:t>Partition sequence</a:t>
              </a:r>
              <a:endParaRPr lang="en-US" sz="1200" b="1" i="1" dirty="0">
                <a:latin typeface="+mj-lt"/>
                <a:cs typeface="Menlo Regular"/>
              </a:endParaRPr>
            </a:p>
          </p:txBody>
        </p:sp>
      </p:grpSp>
      <p:sp>
        <p:nvSpPr>
          <p:cNvPr id="17" name="Bent Arrow 16"/>
          <p:cNvSpPr/>
          <p:nvPr/>
        </p:nvSpPr>
        <p:spPr>
          <a:xfrm flipV="1">
            <a:off x="3380712" y="2511005"/>
            <a:ext cx="3544883" cy="533225"/>
          </a:xfrm>
          <a:prstGeom prst="ben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82036" y="2970078"/>
            <a:ext cx="339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 smtClean="0">
                <a:latin typeface="+mj-lt"/>
                <a:cs typeface="Menlo Regular"/>
              </a:rPr>
              <a:t>Verify every building block</a:t>
            </a:r>
            <a:endParaRPr lang="en-US" sz="1200" b="1" i="1" dirty="0">
              <a:latin typeface="+mj-lt"/>
              <a:cs typeface="Menlo Regular"/>
            </a:endParaRPr>
          </a:p>
        </p:txBody>
      </p:sp>
      <p:sp>
        <p:nvSpPr>
          <p:cNvPr id="26" name="Bent Arrow 25"/>
          <p:cNvSpPr/>
          <p:nvPr/>
        </p:nvSpPr>
        <p:spPr>
          <a:xfrm rot="5400000" flipV="1">
            <a:off x="4876606" y="1730998"/>
            <a:ext cx="501498" cy="3563245"/>
          </a:xfrm>
          <a:prstGeom prst="ben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995448" y="4706974"/>
            <a:ext cx="5128201" cy="525605"/>
            <a:chOff x="995448" y="4706974"/>
            <a:chExt cx="5128201" cy="525605"/>
          </a:xfrm>
        </p:grpSpPr>
        <p:pic>
          <p:nvPicPr>
            <p:cNvPr id="27" name="Picture 26" descr="gene-clust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448" y="4706974"/>
              <a:ext cx="5128201" cy="525605"/>
            </a:xfrm>
            <a:prstGeom prst="rect">
              <a:avLst/>
            </a:prstGeom>
          </p:spPr>
        </p:pic>
        <p:sp>
          <p:nvSpPr>
            <p:cNvPr id="33" name="Cloud 32"/>
            <p:cNvSpPr/>
            <p:nvPr/>
          </p:nvSpPr>
          <p:spPr>
            <a:xfrm>
              <a:off x="1850224" y="4895471"/>
              <a:ext cx="272688" cy="148611"/>
            </a:xfrm>
            <a:prstGeom prst="cloud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4" name="Cloud 33"/>
            <p:cNvSpPr/>
            <p:nvPr/>
          </p:nvSpPr>
          <p:spPr>
            <a:xfrm>
              <a:off x="3135754" y="4895471"/>
              <a:ext cx="272688" cy="148611"/>
            </a:xfrm>
            <a:prstGeom prst="cloud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5" name="Cloud 34"/>
            <p:cNvSpPr/>
            <p:nvPr/>
          </p:nvSpPr>
          <p:spPr>
            <a:xfrm>
              <a:off x="3978424" y="4895471"/>
              <a:ext cx="272688" cy="148611"/>
            </a:xfrm>
            <a:prstGeom prst="cloud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6" name="Cloud 35"/>
            <p:cNvSpPr/>
            <p:nvPr/>
          </p:nvSpPr>
          <p:spPr>
            <a:xfrm>
              <a:off x="5455290" y="4895471"/>
              <a:ext cx="272688" cy="148611"/>
            </a:xfrm>
            <a:prstGeom prst="cloud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397849" y="4298344"/>
            <a:ext cx="3544190" cy="407190"/>
            <a:chOff x="3397849" y="4298344"/>
            <a:chExt cx="3544190" cy="407190"/>
          </a:xfrm>
        </p:grpSpPr>
        <p:sp>
          <p:nvSpPr>
            <p:cNvPr id="32" name="Down Arrow 31"/>
            <p:cNvSpPr/>
            <p:nvPr/>
          </p:nvSpPr>
          <p:spPr>
            <a:xfrm>
              <a:off x="3397849" y="4298344"/>
              <a:ext cx="232659" cy="407190"/>
            </a:xfrm>
            <a:prstGeom prst="down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582036" y="4298344"/>
              <a:ext cx="33600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latin typeface="+mj-lt"/>
                  <a:cs typeface="Menlo Regular"/>
                </a:rPr>
                <a:t>Map complex regions onto sequence</a:t>
              </a:r>
              <a:endParaRPr lang="en-US" sz="1200" b="1" i="1" dirty="0">
                <a:latin typeface="+mj-lt"/>
                <a:cs typeface="Menlo Regular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995448" y="6016814"/>
            <a:ext cx="5128201" cy="525605"/>
            <a:chOff x="995448" y="6016814"/>
            <a:chExt cx="5128201" cy="525605"/>
          </a:xfrm>
        </p:grpSpPr>
        <p:pic>
          <p:nvPicPr>
            <p:cNvPr id="40" name="Picture 39" descr="gene-clust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448" y="6016814"/>
              <a:ext cx="5128201" cy="525605"/>
            </a:xfrm>
            <a:prstGeom prst="rect">
              <a:avLst/>
            </a:prstGeom>
          </p:spPr>
        </p:pic>
        <p:sp>
          <p:nvSpPr>
            <p:cNvPr id="46" name="Cloud 45"/>
            <p:cNvSpPr/>
            <p:nvPr/>
          </p:nvSpPr>
          <p:spPr>
            <a:xfrm>
              <a:off x="3049856" y="6192592"/>
              <a:ext cx="207376" cy="148611"/>
            </a:xfrm>
            <a:prstGeom prst="cloud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7" name="Cloud 46"/>
            <p:cNvSpPr/>
            <p:nvPr/>
          </p:nvSpPr>
          <p:spPr>
            <a:xfrm>
              <a:off x="3978424" y="6192592"/>
              <a:ext cx="272688" cy="148611"/>
            </a:xfrm>
            <a:prstGeom prst="cloud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cxnSp>
        <p:nvCxnSpPr>
          <p:cNvPr id="53" name="Elbow Connector 52"/>
          <p:cNvCxnSpPr>
            <a:stCxn id="40" idx="1"/>
          </p:cNvCxnSpPr>
          <p:nvPr/>
        </p:nvCxnSpPr>
        <p:spPr>
          <a:xfrm rot="10800000" flipH="1">
            <a:off x="995448" y="1909915"/>
            <a:ext cx="2494442" cy="4369702"/>
          </a:xfrm>
          <a:prstGeom prst="bentConnector4">
            <a:avLst>
              <a:gd name="adj1" fmla="val -14993"/>
              <a:gd name="adj2" fmla="val 100265"/>
            </a:avLst>
          </a:prstGeom>
          <a:ln w="11430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1236206" y="3664710"/>
            <a:ext cx="5663078" cy="633634"/>
            <a:chOff x="1236206" y="3664710"/>
            <a:chExt cx="5663078" cy="633634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1236206" y="3734284"/>
              <a:ext cx="804614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888662" y="3813321"/>
              <a:ext cx="804614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541118" y="3892358"/>
              <a:ext cx="804614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193574" y="3971395"/>
              <a:ext cx="804614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846030" y="4050432"/>
              <a:ext cx="804614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498486" y="4129469"/>
              <a:ext cx="804614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5150943" y="4208504"/>
              <a:ext cx="804614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loud 27"/>
            <p:cNvSpPr/>
            <p:nvPr/>
          </p:nvSpPr>
          <p:spPr>
            <a:xfrm>
              <a:off x="1850224" y="3664710"/>
              <a:ext cx="272688" cy="148611"/>
            </a:xfrm>
            <a:prstGeom prst="cloud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9" name="Cloud 28"/>
            <p:cNvSpPr/>
            <p:nvPr/>
          </p:nvSpPr>
          <p:spPr>
            <a:xfrm>
              <a:off x="3135754" y="3817110"/>
              <a:ext cx="272688" cy="148611"/>
            </a:xfrm>
            <a:prstGeom prst="cloud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0" name="Cloud 29"/>
            <p:cNvSpPr/>
            <p:nvPr/>
          </p:nvSpPr>
          <p:spPr>
            <a:xfrm>
              <a:off x="3978424" y="3965721"/>
              <a:ext cx="272688" cy="148611"/>
            </a:xfrm>
            <a:prstGeom prst="cloud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1" name="Cloud 30"/>
            <p:cNvSpPr/>
            <p:nvPr/>
          </p:nvSpPr>
          <p:spPr>
            <a:xfrm>
              <a:off x="5455290" y="4149733"/>
              <a:ext cx="272688" cy="148611"/>
            </a:xfrm>
            <a:prstGeom prst="cloud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74" name="Cloud 73"/>
            <p:cNvSpPr/>
            <p:nvPr/>
          </p:nvSpPr>
          <p:spPr>
            <a:xfrm>
              <a:off x="5455290" y="4134198"/>
              <a:ext cx="272688" cy="148611"/>
            </a:xfrm>
            <a:prstGeom prst="cloud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613231" y="3900576"/>
              <a:ext cx="1286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  <a:latin typeface="+mj-lt"/>
                </a:rPr>
                <a:t>complex region</a:t>
              </a:r>
              <a:endParaRPr lang="en-US" sz="12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1153603" y="5192478"/>
            <a:ext cx="4721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+mj-lt"/>
                <a:cs typeface="Menlo Regular"/>
              </a:rPr>
              <a:t>Are there complex regions in modifiable sequence features (i.e., CDS)?</a:t>
            </a:r>
            <a:endParaRPr lang="en-US" sz="1200" b="1" dirty="0">
              <a:latin typeface="+mj-lt"/>
              <a:cs typeface="Menlo Regular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5916088" y="5094079"/>
            <a:ext cx="407191" cy="445560"/>
            <a:chOff x="5916088" y="5094079"/>
            <a:chExt cx="407191" cy="445560"/>
          </a:xfrm>
        </p:grpSpPr>
        <p:sp>
          <p:nvSpPr>
            <p:cNvPr id="81" name="Down Arrow 80"/>
            <p:cNvSpPr/>
            <p:nvPr/>
          </p:nvSpPr>
          <p:spPr>
            <a:xfrm rot="16200000">
              <a:off x="6003354" y="5219715"/>
              <a:ext cx="232659" cy="407190"/>
            </a:xfrm>
            <a:prstGeom prst="down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5916088" y="5094079"/>
              <a:ext cx="4071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i="1" dirty="0" smtClean="0">
                  <a:solidFill>
                    <a:srgbClr val="ECA46E"/>
                  </a:solidFill>
                  <a:latin typeface="+mj-lt"/>
                  <a:cs typeface="Menlo Regular"/>
                </a:rPr>
                <a:t>N</a:t>
              </a:r>
              <a:endParaRPr lang="en-US" sz="1200" b="1" i="1" dirty="0">
                <a:solidFill>
                  <a:srgbClr val="ECA46E"/>
                </a:solidFill>
                <a:latin typeface="+mj-lt"/>
                <a:cs typeface="Menlo Regular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3193574" y="5657150"/>
            <a:ext cx="3313599" cy="407190"/>
            <a:chOff x="3193574" y="5657150"/>
            <a:chExt cx="3313599" cy="407190"/>
          </a:xfrm>
        </p:grpSpPr>
        <p:sp>
          <p:nvSpPr>
            <p:cNvPr id="39" name="TextBox 38"/>
            <p:cNvSpPr txBox="1"/>
            <p:nvPr/>
          </p:nvSpPr>
          <p:spPr>
            <a:xfrm>
              <a:off x="3582036" y="5657150"/>
              <a:ext cx="29251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latin typeface="+mj-lt"/>
                  <a:cs typeface="Menlo Regular"/>
                </a:rPr>
                <a:t>Modify complex regions</a:t>
              </a:r>
              <a:endParaRPr lang="en-US" sz="1200" b="1" i="1" dirty="0">
                <a:latin typeface="+mj-lt"/>
                <a:cs typeface="Menlo Regular"/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3193574" y="5657150"/>
              <a:ext cx="436934" cy="407190"/>
              <a:chOff x="3193574" y="5657150"/>
              <a:chExt cx="436934" cy="407190"/>
            </a:xfrm>
          </p:grpSpPr>
          <p:sp>
            <p:nvSpPr>
              <p:cNvPr id="38" name="Down Arrow 37"/>
              <p:cNvSpPr/>
              <p:nvPr/>
            </p:nvSpPr>
            <p:spPr>
              <a:xfrm>
                <a:off x="3397849" y="5657150"/>
                <a:ext cx="232659" cy="407190"/>
              </a:xfrm>
              <a:prstGeom prst="downArrow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3193574" y="5657150"/>
                <a:ext cx="2714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i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j-lt"/>
                    <a:cs typeface="Menlo Regular"/>
                  </a:rPr>
                  <a:t>Y</a:t>
                </a:r>
              </a:p>
            </p:txBody>
          </p:sp>
        </p:grpSp>
      </p:grpSp>
      <p:sp>
        <p:nvSpPr>
          <p:cNvPr id="85" name="TextBox 84"/>
          <p:cNvSpPr txBox="1"/>
          <p:nvPr/>
        </p:nvSpPr>
        <p:spPr>
          <a:xfrm>
            <a:off x="6364719" y="5192478"/>
            <a:ext cx="2779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 smtClean="0">
                <a:latin typeface="+mj-lt"/>
                <a:cs typeface="Menlo Regular"/>
              </a:rPr>
              <a:t>Output building blocks,</a:t>
            </a:r>
          </a:p>
          <a:p>
            <a:r>
              <a:rPr lang="en-US" sz="1200" b="1" i="1" dirty="0" smtClean="0">
                <a:latin typeface="+mj-lt"/>
                <a:cs typeface="Menlo Regular"/>
              </a:rPr>
              <a:t>Report complex regions</a:t>
            </a:r>
            <a:endParaRPr lang="en-US" sz="1200" b="1" i="1" dirty="0">
              <a:latin typeface="+mj-lt"/>
              <a:cs typeface="Menlo Regular"/>
            </a:endParaRPr>
          </a:p>
        </p:txBody>
      </p:sp>
      <p:sp>
        <p:nvSpPr>
          <p:cNvPr id="61" name="Date Placeholder 3"/>
          <p:cNvSpPr txBox="1">
            <a:spLocks/>
          </p:cNvSpPr>
          <p:nvPr/>
        </p:nvSpPr>
        <p:spPr>
          <a:xfrm>
            <a:off x="0" y="6387405"/>
            <a:ext cx="971619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244F7D-9AAC-394B-8846-E4B87C82A680}" type="datetime1">
              <a:rPr lang="en-US" sz="1000" b="1" smtClean="0">
                <a:latin typeface="+mj-lt"/>
              </a:rPr>
              <a:pPr/>
              <a:t>6/7/18</a:t>
            </a:fld>
            <a:endParaRPr lang="en-US" sz="1000" b="1" dirty="0">
              <a:latin typeface="+mj-lt"/>
            </a:endParaRPr>
          </a:p>
        </p:txBody>
      </p:sp>
      <p:sp>
        <p:nvSpPr>
          <p:cNvPr id="6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62661" y="6387405"/>
            <a:ext cx="581339" cy="365125"/>
          </a:xfrm>
        </p:spPr>
        <p:txBody>
          <a:bodyPr anchor="b"/>
          <a:lstStyle/>
          <a:p>
            <a:fld id="{57BDDD3E-B192-BC47-90B1-888D524BFDAD}" type="slidenum">
              <a:rPr lang="en-US" sz="1000" b="1" smtClean="0">
                <a:latin typeface="+mj-lt"/>
              </a:rPr>
              <a:pPr/>
              <a:t>9</a:t>
            </a:fld>
            <a:endParaRPr lang="en-US" sz="1000" b="1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76720" y="1443633"/>
            <a:ext cx="203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non-clonal (&lt;1.8kb)</a:t>
            </a:r>
            <a:endParaRPr lang="en-US" sz="1400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7371025" y="3556000"/>
            <a:ext cx="843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API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557443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" grpId="0" animBg="1"/>
      <p:bldP spid="18" grpId="0"/>
      <p:bldP spid="26" grpId="0" animBg="1"/>
      <p:bldP spid="76" grpId="0"/>
      <p:bldP spid="85" grpId="0"/>
      <p:bldP spid="63" grpId="0"/>
    </p:bldLst>
  </p:timing>
</p:sld>
</file>

<file path=ppt/theme/theme1.xml><?xml version="1.0" encoding="utf-8"?>
<a:theme xmlns:a="http://schemas.openxmlformats.org/drawingml/2006/main" name="JGI_Science_Template_JGI_logos">
  <a:themeElements>
    <a:clrScheme name="JGI_Science">
      <a:dk1>
        <a:srgbClr val="343434"/>
      </a:dk1>
      <a:lt1>
        <a:sysClr val="window" lastClr="FFFFFF"/>
      </a:lt1>
      <a:dk2>
        <a:srgbClr val="5A5A5A"/>
      </a:dk2>
      <a:lt2>
        <a:srgbClr val="F0F0F0"/>
      </a:lt2>
      <a:accent1>
        <a:srgbClr val="44687D"/>
      </a:accent1>
      <a:accent2>
        <a:srgbClr val="D3691B"/>
      </a:accent2>
      <a:accent3>
        <a:srgbClr val="609A3E"/>
      </a:accent3>
      <a:accent4>
        <a:srgbClr val="FDBA4D"/>
      </a:accent4>
      <a:accent5>
        <a:srgbClr val="919090"/>
      </a:accent5>
      <a:accent6>
        <a:srgbClr val="E9E7E7"/>
      </a:accent6>
      <a:hlink>
        <a:srgbClr val="507896"/>
      </a:hlink>
      <a:folHlink>
        <a:srgbClr val="44687D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JGI_Science_Template_JGI_logos.potx</Template>
  <TotalTime>8857</TotalTime>
  <Words>432</Words>
  <Application>Microsoft Macintosh PowerPoint</Application>
  <PresentationFormat>On-screen Show (4:3)</PresentationFormat>
  <Paragraphs>154</Paragraphs>
  <Slides>11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JGI_Science_Template_JGI_logos</vt:lpstr>
      <vt:lpstr>PowerPoint Presentation</vt:lpstr>
      <vt:lpstr>Design-to-Build Transition</vt:lpstr>
      <vt:lpstr>DOE JGI – DNA Synthesis Community Science Program (CSP)</vt:lpstr>
      <vt:lpstr>Workflow: Design for Build</vt:lpstr>
      <vt:lpstr>Workflow: Design for Build Problems</vt:lpstr>
      <vt:lpstr>Workflow: Design for Build</vt:lpstr>
      <vt:lpstr>PowerPoint Presentation</vt:lpstr>
      <vt:lpstr>The BOOST tools</vt:lpstr>
      <vt:lpstr>Example: DNA synthesis and assembly  of 5-gene pathway</vt:lpstr>
      <vt:lpstr>Acknowledgements</vt:lpstr>
      <vt:lpstr>PowerPoint Presentation</vt:lpstr>
    </vt:vector>
  </TitlesOfParts>
  <Company>Lawrence Berkekley Nationl Lab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teid05</dc:creator>
  <cp:lastModifiedBy>Ernst Oberortner</cp:lastModifiedBy>
  <cp:revision>1265</cp:revision>
  <dcterms:created xsi:type="dcterms:W3CDTF">2013-09-30T22:55:10Z</dcterms:created>
  <dcterms:modified xsi:type="dcterms:W3CDTF">2018-06-07T20:25:55Z</dcterms:modified>
</cp:coreProperties>
</file>